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305" r:id="rId4"/>
    <p:sldId id="304" r:id="rId5"/>
    <p:sldId id="259" r:id="rId6"/>
    <p:sldId id="306" r:id="rId7"/>
    <p:sldId id="260" r:id="rId8"/>
    <p:sldId id="307" r:id="rId9"/>
    <p:sldId id="261" r:id="rId10"/>
    <p:sldId id="262" r:id="rId11"/>
    <p:sldId id="264" r:id="rId12"/>
    <p:sldId id="263" r:id="rId13"/>
    <p:sldId id="265" r:id="rId14"/>
    <p:sldId id="266" r:id="rId15"/>
    <p:sldId id="268" r:id="rId16"/>
    <p:sldId id="300" r:id="rId17"/>
    <p:sldId id="301" r:id="rId18"/>
    <p:sldId id="269" r:id="rId19"/>
    <p:sldId id="270" r:id="rId20"/>
    <p:sldId id="302" r:id="rId21"/>
    <p:sldId id="303" r:id="rId22"/>
    <p:sldId id="271" r:id="rId23"/>
    <p:sldId id="272" r:id="rId24"/>
    <p:sldId id="273" r:id="rId25"/>
    <p:sldId id="274" r:id="rId26"/>
    <p:sldId id="310" r:id="rId27"/>
    <p:sldId id="332" r:id="rId28"/>
    <p:sldId id="336" r:id="rId29"/>
    <p:sldId id="337" r:id="rId30"/>
    <p:sldId id="277" r:id="rId31"/>
    <p:sldId id="278" r:id="rId32"/>
    <p:sldId id="311" r:id="rId33"/>
    <p:sldId id="286" r:id="rId34"/>
    <p:sldId id="287" r:id="rId35"/>
    <p:sldId id="288" r:id="rId36"/>
    <p:sldId id="289" r:id="rId37"/>
    <p:sldId id="290" r:id="rId38"/>
    <p:sldId id="291" r:id="rId39"/>
    <p:sldId id="292" r:id="rId40"/>
    <p:sldId id="293" r:id="rId41"/>
    <p:sldId id="294" r:id="rId42"/>
    <p:sldId id="295" r:id="rId43"/>
    <p:sldId id="312" r:id="rId44"/>
    <p:sldId id="313" r:id="rId45"/>
    <p:sldId id="314" r:id="rId46"/>
    <p:sldId id="315" r:id="rId47"/>
    <p:sldId id="316" r:id="rId48"/>
    <p:sldId id="296" r:id="rId49"/>
    <p:sldId id="317" r:id="rId50"/>
    <p:sldId id="318" r:id="rId51"/>
    <p:sldId id="319" r:id="rId52"/>
    <p:sldId id="320" r:id="rId53"/>
    <p:sldId id="321" r:id="rId54"/>
    <p:sldId id="328" r:id="rId55"/>
    <p:sldId id="322" r:id="rId56"/>
    <p:sldId id="323" r:id="rId57"/>
    <p:sldId id="329" r:id="rId58"/>
    <p:sldId id="279" r:id="rId59"/>
    <p:sldId id="324" r:id="rId60"/>
    <p:sldId id="330" r:id="rId61"/>
    <p:sldId id="281" r:id="rId62"/>
    <p:sldId id="282" r:id="rId63"/>
    <p:sldId id="325" r:id="rId64"/>
    <p:sldId id="326" r:id="rId65"/>
    <p:sldId id="327" r:id="rId66"/>
    <p:sldId id="331" r:id="rId67"/>
    <p:sldId id="333" r:id="rId68"/>
    <p:sldId id="297" r:id="rId69"/>
    <p:sldId id="334" r:id="rId70"/>
    <p:sldId id="335" r:id="rId71"/>
    <p:sldId id="298" r:id="rId72"/>
    <p:sldId id="299"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4660"/>
  </p:normalViewPr>
  <p:slideViewPr>
    <p:cSldViewPr>
      <p:cViewPr varScale="1">
        <p:scale>
          <a:sx n="110" d="100"/>
          <a:sy n="110" d="100"/>
        </p:scale>
        <p:origin x="-1890"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595B989-A3C6-4627-80A2-DC4731404BF2}" type="datetimeFigureOut">
              <a:rPr lang="en-IN" smtClean="0"/>
              <a:t>24/07/2021</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918DC7F-34CA-4E2F-9725-A150DB901401}" type="slidenum">
              <a:rPr lang="en-IN" smtClean="0"/>
              <a:t>‹#›</a:t>
            </a:fld>
            <a:endParaRPr lang="en-IN"/>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95B989-A3C6-4627-80A2-DC4731404BF2}"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18DC7F-34CA-4E2F-9725-A150DB901401}"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4918DC7F-34CA-4E2F-9725-A150DB901401}" type="slidenum">
              <a:rPr lang="en-IN" smtClean="0"/>
              <a:t>‹#›</a:t>
            </a:fld>
            <a:endParaRPr lang="en-IN"/>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95B989-A3C6-4627-80A2-DC4731404BF2}"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595B989-A3C6-4627-80A2-DC4731404BF2}" type="datetimeFigureOut">
              <a:rPr lang="en-IN" smtClean="0"/>
              <a:t>24/07/2021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4918DC7F-34CA-4E2F-9725-A150DB901401}" type="slidenum">
              <a:rPr lang="en-IN" smtClean="0"/>
              <a:t>‹#›</a:t>
            </a:fld>
            <a:endParaRPr lang="en-IN"/>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B595B989-A3C6-4627-80A2-DC4731404BF2}" type="datetimeFigureOut">
              <a:rPr lang="en-IN" smtClean="0"/>
              <a:t>24/07/2021</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4918DC7F-34CA-4E2F-9725-A150DB901401}" type="slidenum">
              <a:rPr lang="en-IN" smtClean="0"/>
              <a:t>‹#›</a:t>
            </a:fld>
            <a:endParaRPr lang="en-IN"/>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B595B989-A3C6-4627-80A2-DC4731404BF2}" type="datetimeFigureOut">
              <a:rPr lang="en-IN" smtClean="0"/>
              <a:t>24/07/2021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18DC7F-34CA-4E2F-9725-A150DB901401}" type="slidenum">
              <a:rPr lang="en-IN" smtClean="0"/>
              <a:t>‹#›</a:t>
            </a:fld>
            <a:endParaRPr lang="en-IN"/>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595B989-A3C6-4627-80A2-DC4731404BF2}" type="datetimeFigureOut">
              <a:rPr lang="en-IN" smtClean="0"/>
              <a:t>24/07/2021</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4918DC7F-34CA-4E2F-9725-A150DB901401}" type="slidenum">
              <a:rPr lang="en-IN" smtClean="0"/>
              <a:t>‹#›</a:t>
            </a:fld>
            <a:endParaRPr lang="en-IN"/>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595B989-A3C6-4627-80A2-DC4731404BF2}" type="datetimeFigureOut">
              <a:rPr lang="en-IN" smtClean="0"/>
              <a:t>24/07/2021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4918DC7F-34CA-4E2F-9725-A150DB901401}"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595B989-A3C6-4627-80A2-DC4731404BF2}" type="datetimeFigureOut">
              <a:rPr lang="en-IN" smtClean="0"/>
              <a:t>24/07/2021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4918DC7F-34CA-4E2F-9725-A150DB901401}"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4918DC7F-34CA-4E2F-9725-A150DB901401}" type="slidenum">
              <a:rPr lang="en-IN" smtClean="0"/>
              <a:t>‹#›</a:t>
            </a:fld>
            <a:endParaRPr lang="en-IN"/>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595B989-A3C6-4627-80A2-DC4731404BF2}" type="datetimeFigureOut">
              <a:rPr lang="en-IN" smtClean="0"/>
              <a:t>24/07/2021</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4918DC7F-34CA-4E2F-9725-A150DB901401}" type="slidenum">
              <a:rPr lang="en-IN" smtClean="0"/>
              <a:t>‹#›</a:t>
            </a:fld>
            <a:endParaRPr lang="en-IN"/>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B595B989-A3C6-4627-80A2-DC4731404BF2}" type="datetimeFigureOut">
              <a:rPr lang="en-IN" smtClean="0"/>
              <a:t>24/07/2021</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595B989-A3C6-4627-80A2-DC4731404BF2}" type="datetimeFigureOut">
              <a:rPr lang="en-IN" smtClean="0"/>
              <a:t>24/07/2021</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4918DC7F-34CA-4E2F-9725-A150DB901401}" type="slidenum">
              <a:rPr lang="en-IN" smtClean="0"/>
              <a:t>‹#›</a:t>
            </a:fld>
            <a:endParaRPr lang="en-IN"/>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75656" y="3320244"/>
            <a:ext cx="6400800" cy="1752600"/>
          </a:xfrm>
        </p:spPr>
        <p:txBody>
          <a:bodyPr/>
          <a:lstStyle/>
          <a:p>
            <a:r>
              <a:rPr lang="en-IN" dirty="0" smtClean="0">
                <a:solidFill>
                  <a:schemeClr val="tx1"/>
                </a:solidFill>
              </a:rPr>
              <a:t>Fake NEWS DETECTION</a:t>
            </a:r>
            <a:endParaRPr lang="en-IN" dirty="0">
              <a:solidFill>
                <a:schemeClr val="tx1"/>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843808" y="56514"/>
            <a:ext cx="3439160" cy="2115185"/>
          </a:xfrm>
          <a:prstGeom prst="rect">
            <a:avLst/>
          </a:prstGeom>
          <a:noFill/>
          <a:ln>
            <a:noFill/>
          </a:ln>
        </p:spPr>
      </p:pic>
      <p:sp>
        <p:nvSpPr>
          <p:cNvPr id="7" name="TextBox 6"/>
          <p:cNvSpPr txBox="1"/>
          <p:nvPr/>
        </p:nvSpPr>
        <p:spPr>
          <a:xfrm>
            <a:off x="755576" y="5066261"/>
            <a:ext cx="6048672" cy="646331"/>
          </a:xfrm>
          <a:prstGeom prst="rect">
            <a:avLst/>
          </a:prstGeom>
          <a:noFill/>
        </p:spPr>
        <p:txBody>
          <a:bodyPr wrap="square" rtlCol="0">
            <a:spAutoFit/>
          </a:bodyPr>
          <a:lstStyle/>
          <a:p>
            <a:pPr algn="ctr"/>
            <a:r>
              <a:rPr lang="en-IN" dirty="0" smtClean="0"/>
              <a:t>		Submitted by:</a:t>
            </a:r>
          </a:p>
          <a:p>
            <a:pPr algn="ctr"/>
            <a:r>
              <a:rPr lang="en-IN" dirty="0"/>
              <a:t>	 </a:t>
            </a:r>
            <a:r>
              <a:rPr lang="en-IN" dirty="0" smtClean="0"/>
              <a:t>                 Ankita Ramdas Mhetre</a:t>
            </a:r>
            <a:endParaRPr lang="en-IN" dirty="0"/>
          </a:p>
        </p:txBody>
      </p:sp>
    </p:spTree>
    <p:extLst>
      <p:ext uri="{BB962C8B-B14F-4D97-AF65-F5344CB8AC3E}">
        <p14:creationId xmlns:p14="http://schemas.microsoft.com/office/powerpoint/2010/main" val="2767265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 pre-processing steps</a:t>
            </a:r>
            <a:endParaRPr lang="en-IN" dirty="0">
              <a:solidFill>
                <a:schemeClr val="tx1"/>
              </a:solidFill>
            </a:endParaRPr>
          </a:p>
        </p:txBody>
      </p:sp>
      <p:sp>
        <p:nvSpPr>
          <p:cNvPr id="3" name="Content Placeholder 2"/>
          <p:cNvSpPr>
            <a:spLocks noGrp="1"/>
          </p:cNvSpPr>
          <p:nvPr>
            <p:ph sz="quarter" idx="1"/>
          </p:nvPr>
        </p:nvSpPr>
        <p:spPr>
          <a:xfrm>
            <a:off x="323528" y="1700808"/>
            <a:ext cx="8503920" cy="4572000"/>
          </a:xfrm>
        </p:spPr>
        <p:txBody>
          <a:bodyPr>
            <a:normAutofit/>
          </a:bodyPr>
          <a:lstStyle/>
          <a:p>
            <a:r>
              <a:rPr lang="en-US" sz="2200" dirty="0"/>
              <a:t>There are different ways to preprocess text. Here are some of the approaches that we should know about and we will try to highlight the importance of each.</a:t>
            </a:r>
          </a:p>
          <a:p>
            <a:pPr marL="0" indent="0">
              <a:buNone/>
            </a:pPr>
            <a:endParaRPr lang="en-US" sz="2200" dirty="0"/>
          </a:p>
          <a:p>
            <a:r>
              <a:rPr lang="en-US" sz="2200" dirty="0"/>
              <a:t>Remove HTML tags</a:t>
            </a:r>
          </a:p>
          <a:p>
            <a:r>
              <a:rPr lang="en-US" sz="2200" dirty="0"/>
              <a:t>Remove </a:t>
            </a:r>
            <a:r>
              <a:rPr lang="en-US" sz="2200" dirty="0" smtClean="0"/>
              <a:t>punctuations</a:t>
            </a:r>
            <a:endParaRPr lang="en-US" sz="2200" dirty="0"/>
          </a:p>
          <a:p>
            <a:r>
              <a:rPr lang="en-US" sz="2200" dirty="0" smtClean="0"/>
              <a:t>Remove </a:t>
            </a:r>
            <a:r>
              <a:rPr lang="en-US" sz="2200" dirty="0"/>
              <a:t>special characters</a:t>
            </a:r>
          </a:p>
          <a:p>
            <a:r>
              <a:rPr lang="en-US" sz="2200" dirty="0"/>
              <a:t>Lowercase all texts</a:t>
            </a:r>
          </a:p>
          <a:p>
            <a:r>
              <a:rPr lang="en-US" sz="2200" dirty="0" smtClean="0"/>
              <a:t>Remove </a:t>
            </a:r>
            <a:r>
              <a:rPr lang="en-US" sz="2200" dirty="0"/>
              <a:t>stop words</a:t>
            </a:r>
          </a:p>
          <a:p>
            <a:r>
              <a:rPr lang="en-US" sz="2200" dirty="0"/>
              <a:t>Lemmatization</a:t>
            </a:r>
          </a:p>
          <a:p>
            <a:r>
              <a:rPr lang="en-IN" sz="2200" dirty="0" smtClean="0"/>
              <a:t>Word </a:t>
            </a:r>
            <a:r>
              <a:rPr lang="en-IN" sz="2200" dirty="0" err="1" smtClean="0"/>
              <a:t>vectorization</a:t>
            </a:r>
            <a:endParaRPr lang="en-IN" sz="2200" dirty="0"/>
          </a:p>
          <a:p>
            <a:endParaRPr lang="en-IN" dirty="0"/>
          </a:p>
        </p:txBody>
      </p:sp>
    </p:spTree>
    <p:extLst>
      <p:ext uri="{BB962C8B-B14F-4D97-AF65-F5344CB8AC3E}">
        <p14:creationId xmlns:p14="http://schemas.microsoft.com/office/powerpoint/2010/main" val="2324228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tx1"/>
                </a:solidFill>
              </a:rPr>
              <a:t>Removing special characters and punctuations</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pPr marL="0" indent="0">
              <a:buNone/>
            </a:pPr>
            <a:endParaRPr lang="en-US" sz="1800" dirty="0"/>
          </a:p>
          <a:p>
            <a:r>
              <a:rPr lang="en-IN" sz="1800" dirty="0" smtClean="0"/>
              <a:t>Noise </a:t>
            </a:r>
            <a:r>
              <a:rPr lang="en-IN" sz="1800" dirty="0"/>
              <a:t>removal refers to removing characters digits and pieces of text that can interfere </a:t>
            </a:r>
            <a:r>
              <a:rPr lang="en-IN" sz="1800" dirty="0" smtClean="0"/>
              <a:t>with </a:t>
            </a:r>
            <a:r>
              <a:rPr lang="en-IN" sz="1800" dirty="0"/>
              <a:t>the text analysis. There are various ways to remove noise, including punctuation </a:t>
            </a:r>
            <a:r>
              <a:rPr lang="en-IN" sz="1800" dirty="0" smtClean="0"/>
              <a:t>removal</a:t>
            </a:r>
            <a:r>
              <a:rPr lang="en-IN" sz="1800" dirty="0"/>
              <a:t>, special character removal, and numbers removal, html formatting </a:t>
            </a:r>
            <a:r>
              <a:rPr lang="en-IN" sz="1800" dirty="0" smtClean="0"/>
              <a:t>removal, domain </a:t>
            </a:r>
            <a:r>
              <a:rPr lang="en-IN" sz="1800" dirty="0"/>
              <a:t>specific keyword removal, source code removal, and more. </a:t>
            </a:r>
            <a:endParaRPr lang="en-IN" sz="1800" dirty="0" smtClean="0"/>
          </a:p>
          <a:p>
            <a:endParaRPr lang="en-IN" sz="1800" dirty="0"/>
          </a:p>
          <a:p>
            <a:r>
              <a:rPr lang="en-IN" sz="1800" dirty="0" smtClean="0"/>
              <a:t>Noise </a:t>
            </a:r>
            <a:r>
              <a:rPr lang="en-IN" sz="1800" dirty="0"/>
              <a:t>removal is highly domain dependent. For example, in tweets, noise could be all 	special characters except hash tags as they signify concepts that can characterize a 	tweet. </a:t>
            </a:r>
            <a:endParaRPr lang="en-US" sz="1800" dirty="0" smtClean="0"/>
          </a:p>
          <a:p>
            <a:endParaRPr lang="en-US" sz="2000" dirty="0" smtClean="0"/>
          </a:p>
          <a:p>
            <a:r>
              <a:rPr lang="en-US" sz="1800" dirty="0"/>
              <a:t>The generic problem faced by the programmers is removing a character from the entire string. But sometimes the requirement is way above and demands the removal of more than 1 character, but a list of such malicious characters. </a:t>
            </a:r>
          </a:p>
          <a:p>
            <a:endParaRPr lang="en-US" sz="2000" dirty="0" smtClean="0"/>
          </a:p>
          <a:p>
            <a:endParaRPr lang="en-IN" dirty="0"/>
          </a:p>
        </p:txBody>
      </p:sp>
    </p:spTree>
    <p:extLst>
      <p:ext uri="{BB962C8B-B14F-4D97-AF65-F5344CB8AC3E}">
        <p14:creationId xmlns:p14="http://schemas.microsoft.com/office/powerpoint/2010/main" val="31553573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Converting text to lower case</a:t>
            </a:r>
            <a:endParaRPr lang="en-IN" dirty="0">
              <a:solidFill>
                <a:schemeClr val="tx1"/>
              </a:solidFill>
            </a:endParaRPr>
          </a:p>
        </p:txBody>
      </p:sp>
      <p:sp>
        <p:nvSpPr>
          <p:cNvPr id="3" name="Content Placeholder 2"/>
          <p:cNvSpPr>
            <a:spLocks noGrp="1"/>
          </p:cNvSpPr>
          <p:nvPr>
            <p:ph sz="quarter" idx="1"/>
          </p:nvPr>
        </p:nvSpPr>
        <p:spPr/>
        <p:txBody>
          <a:bodyPr/>
          <a:lstStyle/>
          <a:p>
            <a:endParaRPr lang="en-IN" sz="2000" dirty="0" smtClean="0"/>
          </a:p>
          <a:p>
            <a:r>
              <a:rPr lang="en-IN" sz="2000" dirty="0" smtClean="0"/>
              <a:t>We </a:t>
            </a:r>
            <a:r>
              <a:rPr lang="en-IN" sz="2000" dirty="0"/>
              <a:t>first set out to </a:t>
            </a:r>
            <a:r>
              <a:rPr lang="en-IN" sz="2000" dirty="0" smtClean="0"/>
              <a:t>normalize </a:t>
            </a:r>
            <a:r>
              <a:rPr lang="en-IN" sz="2000" dirty="0"/>
              <a:t>the dataset by converting all the characters to lowercase. This helps us even </a:t>
            </a:r>
            <a:r>
              <a:rPr lang="en-IN" sz="2000" dirty="0" smtClean="0"/>
              <a:t>the </a:t>
            </a:r>
            <a:r>
              <a:rPr lang="en-IN" sz="2000" dirty="0"/>
              <a:t>playing field for words since lexically a capitalized word should not have a 	different weight than a non-capitalized word. </a:t>
            </a:r>
            <a:r>
              <a:rPr lang="en-US" sz="2000" dirty="0"/>
              <a:t>L</a:t>
            </a:r>
            <a:r>
              <a:rPr lang="en-US" sz="2000" dirty="0" smtClean="0"/>
              <a:t>owercasing </a:t>
            </a:r>
            <a:r>
              <a:rPr lang="en-US" sz="2000" dirty="0"/>
              <a:t>is a great way to deal with </a:t>
            </a:r>
            <a:r>
              <a:rPr lang="en-US" sz="2000" dirty="0" err="1" smtClean="0"/>
              <a:t>sparsity</a:t>
            </a:r>
            <a:r>
              <a:rPr lang="en-US" sz="2000" dirty="0" smtClean="0"/>
              <a:t> </a:t>
            </a:r>
            <a:r>
              <a:rPr lang="en-US" sz="2000" dirty="0"/>
              <a:t>issues</a:t>
            </a:r>
            <a:endParaRPr lang="en-IN" sz="2000" dirty="0" smtClean="0"/>
          </a:p>
          <a:p>
            <a:endParaRPr lang="en-IN" sz="2000" dirty="0"/>
          </a:p>
          <a:p>
            <a:endParaRPr lang="en-IN" sz="2000" dirty="0" smtClean="0"/>
          </a:p>
          <a:p>
            <a:endParaRPr lang="en-IN" sz="2000" dirty="0"/>
          </a:p>
          <a:p>
            <a:endParaRPr lang="en-IN" dirty="0"/>
          </a:p>
        </p:txBody>
      </p:sp>
      <p:pic>
        <p:nvPicPr>
          <p:cNvPr id="4" name="Picture 3" descr="https://cdn-images-1.medium.com/max/1600/1*M8cSL8_1Qu8HNk3eaIX_-w.png"/>
          <p:cNvPicPr/>
          <p:nvPr/>
        </p:nvPicPr>
        <p:blipFill rotWithShape="1">
          <a:blip r:embed="rId2">
            <a:extLst>
              <a:ext uri="{28A0092B-C50C-407E-A947-70E740481C1C}">
                <a14:useLocalDpi xmlns:a14="http://schemas.microsoft.com/office/drawing/2010/main" val="0"/>
              </a:ext>
            </a:extLst>
          </a:blip>
          <a:srcRect l="18549" r="18989"/>
          <a:stretch/>
        </p:blipFill>
        <p:spPr bwMode="auto">
          <a:xfrm>
            <a:off x="2682814" y="3717032"/>
            <a:ext cx="3579963" cy="1976120"/>
          </a:xfrm>
          <a:prstGeom prst="rect">
            <a:avLst/>
          </a:prstGeom>
          <a:noFill/>
          <a:ln>
            <a:noFill/>
          </a:ln>
        </p:spPr>
      </p:pic>
    </p:spTree>
    <p:extLst>
      <p:ext uri="{BB962C8B-B14F-4D97-AF65-F5344CB8AC3E}">
        <p14:creationId xmlns:p14="http://schemas.microsoft.com/office/powerpoint/2010/main" val="242947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Removing stop words</a:t>
            </a:r>
            <a:endParaRPr lang="en-IN"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r>
              <a:rPr lang="en-IN" sz="2000" dirty="0"/>
              <a:t>Common words (like a, an, and, are, as etc.) appear with a high frequency in comments, but add very little value to the classification problem as they do not have any specific polarity.  Hence, we decided to </a:t>
            </a:r>
            <a:r>
              <a:rPr lang="en-IN" sz="2000" dirty="0" smtClean="0"/>
              <a:t>remove </a:t>
            </a:r>
            <a:r>
              <a:rPr lang="en-IN" sz="2000" dirty="0"/>
              <a:t>stop words to further DE noise the input. </a:t>
            </a:r>
            <a:endParaRPr lang="en-IN" sz="2000" dirty="0" smtClean="0"/>
          </a:p>
          <a:p>
            <a:endParaRPr lang="en-IN" sz="2000" dirty="0"/>
          </a:p>
          <a:p>
            <a:endParaRPr lang="en-IN" sz="2000" dirty="0" smtClean="0"/>
          </a:p>
          <a:p>
            <a:endParaRPr lang="en-IN" sz="2000" dirty="0"/>
          </a:p>
          <a:p>
            <a:endParaRPr lang="en-IN" sz="2000" dirty="0" smtClean="0"/>
          </a:p>
          <a:p>
            <a:endParaRPr lang="en-IN" sz="2000" dirty="0"/>
          </a:p>
          <a:p>
            <a:endParaRPr lang="en-IN" sz="2000" dirty="0" smtClean="0"/>
          </a:p>
          <a:p>
            <a:endParaRPr lang="en-IN" sz="2000" dirty="0"/>
          </a:p>
          <a:p>
            <a:endParaRPr lang="en-IN" sz="2000" dirty="0" smtClean="0"/>
          </a:p>
          <a:p>
            <a:r>
              <a:rPr lang="en-IN" sz="2200" dirty="0"/>
              <a:t>We used NLTK’s stop words package to provide us with the list of stop words.</a:t>
            </a:r>
          </a:p>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2780928"/>
            <a:ext cx="520065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052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Lemmatization</a:t>
            </a:r>
            <a:endParaRPr lang="en-IN" dirty="0">
              <a:solidFill>
                <a:schemeClr val="tx1"/>
              </a:solidFill>
            </a:endParaRPr>
          </a:p>
        </p:txBody>
      </p:sp>
      <p:sp>
        <p:nvSpPr>
          <p:cNvPr id="3" name="Content Placeholder 2"/>
          <p:cNvSpPr>
            <a:spLocks noGrp="1"/>
          </p:cNvSpPr>
          <p:nvPr>
            <p:ph sz="quarter" idx="1"/>
          </p:nvPr>
        </p:nvSpPr>
        <p:spPr/>
        <p:txBody>
          <a:bodyPr>
            <a:normAutofit fontScale="77500" lnSpcReduction="20000"/>
          </a:bodyPr>
          <a:lstStyle/>
          <a:p>
            <a:endParaRPr lang="en-IN" sz="2000" dirty="0" smtClean="0"/>
          </a:p>
          <a:p>
            <a:r>
              <a:rPr lang="en-IN" sz="2000" dirty="0" smtClean="0"/>
              <a:t>Lemmatization </a:t>
            </a:r>
            <a:r>
              <a:rPr lang="en-IN" sz="2000" dirty="0"/>
              <a:t>reduces words to their base word, </a:t>
            </a:r>
            <a:r>
              <a:rPr lang="en-IN" sz="2000" dirty="0" smtClean="0"/>
              <a:t>reducing </a:t>
            </a:r>
            <a:r>
              <a:rPr lang="en-IN" sz="2000" dirty="0"/>
              <a:t>the inflected words properly and ensuring that the root word belongs to the </a:t>
            </a:r>
            <a:r>
              <a:rPr lang="en-IN" sz="2000" dirty="0" smtClean="0"/>
              <a:t>language</a:t>
            </a:r>
            <a:r>
              <a:rPr lang="en-IN" sz="2000" dirty="0"/>
              <a:t>. It’s usually more sophisticated than stemming, since stemmers works on an </a:t>
            </a:r>
            <a:r>
              <a:rPr lang="en-IN" sz="2000" dirty="0" smtClean="0"/>
              <a:t>individual </a:t>
            </a:r>
            <a:r>
              <a:rPr lang="en-IN" sz="2000" dirty="0"/>
              <a:t>word without knowledge of the context</a:t>
            </a:r>
            <a:r>
              <a:rPr lang="en-IN" sz="2000" dirty="0" smtClean="0"/>
              <a:t>.</a:t>
            </a:r>
          </a:p>
          <a:p>
            <a:endParaRPr lang="en-IN" sz="2000" dirty="0"/>
          </a:p>
          <a:p>
            <a:endParaRPr lang="en-IN" sz="2000" dirty="0" smtClean="0"/>
          </a:p>
          <a:p>
            <a:endParaRPr lang="en-IN" sz="2000" dirty="0"/>
          </a:p>
          <a:p>
            <a:endParaRPr lang="en-IN" sz="2000" dirty="0" smtClean="0"/>
          </a:p>
          <a:p>
            <a:endParaRPr lang="en-IN" sz="2000" dirty="0"/>
          </a:p>
          <a:p>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pPr marL="0" indent="0">
              <a:buNone/>
            </a:pPr>
            <a:endParaRPr lang="en-IN" sz="2000" dirty="0"/>
          </a:p>
          <a:p>
            <a:pPr marL="0" indent="0">
              <a:buNone/>
            </a:pPr>
            <a:endParaRPr lang="en-IN" sz="2000" dirty="0" smtClean="0"/>
          </a:p>
          <a:p>
            <a:r>
              <a:rPr lang="en-IN" sz="2000" dirty="0" smtClean="0"/>
              <a:t> </a:t>
            </a:r>
            <a:r>
              <a:rPr lang="en-IN" sz="2000" dirty="0"/>
              <a:t>In lemmatization, a root word is </a:t>
            </a:r>
            <a:r>
              <a:rPr lang="en-IN" sz="2000" dirty="0" smtClean="0"/>
              <a:t>called</a:t>
            </a:r>
            <a:r>
              <a:rPr lang="en-IN" sz="2000" dirty="0"/>
              <a:t> lemma. A lemma is the canonical form, dictionary form, or citation form of a </a:t>
            </a:r>
            <a:r>
              <a:rPr lang="en-IN" sz="2000" dirty="0" smtClean="0"/>
              <a:t>set </a:t>
            </a:r>
            <a:r>
              <a:rPr lang="en-IN" sz="2000" dirty="0"/>
              <a:t>of words.</a:t>
            </a:r>
          </a:p>
        </p:txBody>
      </p:sp>
      <p:pic>
        <p:nvPicPr>
          <p:cNvPr id="5" name="Picture 4" descr="https://miro.medium.com/max/700/0*kCXiflFAy4cZozCI"/>
          <p:cNvPicPr/>
          <p:nvPr/>
        </p:nvPicPr>
        <p:blipFill rotWithShape="1">
          <a:blip r:embed="rId2">
            <a:extLst>
              <a:ext uri="{28A0092B-C50C-407E-A947-70E740481C1C}">
                <a14:useLocalDpi xmlns:a14="http://schemas.microsoft.com/office/drawing/2010/main" val="0"/>
              </a:ext>
            </a:extLst>
          </a:blip>
          <a:srcRect l="15947" r="7309" b="16199"/>
          <a:stretch/>
        </p:blipFill>
        <p:spPr bwMode="auto">
          <a:xfrm>
            <a:off x="2483768" y="2636912"/>
            <a:ext cx="3933825" cy="2495550"/>
          </a:xfrm>
          <a:prstGeom prst="rect">
            <a:avLst/>
          </a:prstGeom>
          <a:noFill/>
          <a:ln w="285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2459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04664"/>
            <a:ext cx="8534400" cy="758952"/>
          </a:xfrm>
        </p:spPr>
        <p:txBody>
          <a:bodyPr>
            <a:noAutofit/>
          </a:bodyPr>
          <a:lstStyle/>
          <a:p>
            <a:r>
              <a:rPr lang="en-IN" sz="3200" dirty="0" smtClean="0">
                <a:solidFill>
                  <a:schemeClr val="tx1"/>
                </a:solidFill>
              </a:rPr>
              <a:t>Tf-idf:</a:t>
            </a:r>
            <a:r>
              <a:rPr lang="en-US" sz="3200" dirty="0">
                <a:solidFill>
                  <a:schemeClr val="tx1"/>
                </a:solidFill>
              </a:rPr>
              <a:t> Term Frequency — Inverse Document Frequency</a:t>
            </a:r>
            <a:endParaRPr lang="en-IN" sz="3200" dirty="0">
              <a:solidFill>
                <a:schemeClr val="tx1"/>
              </a:solidFill>
            </a:endParaRPr>
          </a:p>
        </p:txBody>
      </p:sp>
      <p:sp>
        <p:nvSpPr>
          <p:cNvPr id="3" name="Content Placeholder 2"/>
          <p:cNvSpPr>
            <a:spLocks noGrp="1"/>
          </p:cNvSpPr>
          <p:nvPr>
            <p:ph sz="quarter" idx="1"/>
          </p:nvPr>
        </p:nvSpPr>
        <p:spPr/>
        <p:txBody>
          <a:bodyPr>
            <a:noAutofit/>
          </a:bodyPr>
          <a:lstStyle/>
          <a:p>
            <a:r>
              <a:rPr lang="en-US" sz="1600" b="1" dirty="0"/>
              <a:t>TF-IDF</a:t>
            </a:r>
            <a:r>
              <a:rPr lang="en-US" sz="1600" dirty="0"/>
              <a:t> stands for Term Frequency — Inverse Document Frequency and is a statistic that aims to better define how important a word is for a document, while also taking into account the relation to other documents from the same corpus</a:t>
            </a:r>
            <a:r>
              <a:rPr lang="en-US" sz="1600" dirty="0" smtClean="0"/>
              <a:t>.</a:t>
            </a:r>
          </a:p>
          <a:p>
            <a:pPr marL="0" indent="0">
              <a:buNone/>
            </a:pPr>
            <a:endParaRPr lang="en-US" sz="1600" dirty="0"/>
          </a:p>
          <a:p>
            <a:pPr marL="0" indent="0">
              <a:buNone/>
            </a:pPr>
            <a:r>
              <a:rPr lang="en-US" sz="1600" dirty="0" smtClean="0"/>
              <a:t>The </a:t>
            </a:r>
            <a:r>
              <a:rPr lang="en-US" sz="1600" dirty="0"/>
              <a:t>rationale behind this is the following</a:t>
            </a:r>
            <a:r>
              <a:rPr lang="en-US" sz="1600" dirty="0" smtClean="0"/>
              <a:t>:</a:t>
            </a:r>
          </a:p>
          <a:p>
            <a:pPr marL="0" indent="0">
              <a:buNone/>
            </a:pPr>
            <a:endParaRPr lang="en-US" sz="1600" dirty="0"/>
          </a:p>
          <a:p>
            <a:r>
              <a:rPr lang="en-US" sz="1600" dirty="0"/>
              <a:t>a word that frequently appears in a document has more relevancy for that document, meaning that there is higher probability that the document is about or in relation to that specific </a:t>
            </a:r>
            <a:r>
              <a:rPr lang="en-US" sz="1600" dirty="0" smtClean="0"/>
              <a:t>word</a:t>
            </a:r>
            <a:endParaRPr lang="en-US" sz="1600" dirty="0"/>
          </a:p>
          <a:p>
            <a:r>
              <a:rPr lang="en-US" sz="1600" dirty="0"/>
              <a:t>a word that frequently appears in more documents may prevent us from finding the right document in a collection; the word is relevant either for all documents or for none. Either way, it will not help us filter out a single document or a small subset of documents from the whole set.</a:t>
            </a:r>
          </a:p>
          <a:p>
            <a:r>
              <a:rPr lang="en-US" sz="1600" dirty="0"/>
              <a:t>So then </a:t>
            </a:r>
            <a:r>
              <a:rPr lang="en-US" sz="1600" b="1" dirty="0"/>
              <a:t>TF-IDF is a score </a:t>
            </a:r>
            <a:r>
              <a:rPr lang="en-US" sz="1600" dirty="0"/>
              <a:t>which is applied to every word in every document in our dataset. And for every word, the TF-IDF value increases with every appearance of the word in a document, but is gradually decreased with every appearance in other documents</a:t>
            </a:r>
          </a:p>
          <a:p>
            <a:endParaRPr lang="en-IN" sz="1600" dirty="0"/>
          </a:p>
        </p:txBody>
      </p:sp>
    </p:spTree>
    <p:extLst>
      <p:ext uri="{BB962C8B-B14F-4D97-AF65-F5344CB8AC3E}">
        <p14:creationId xmlns:p14="http://schemas.microsoft.com/office/powerpoint/2010/main" val="782805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TF-</a:t>
            </a:r>
            <a:r>
              <a:rPr lang="en-IN" dirty="0" err="1" smtClean="0">
                <a:solidFill>
                  <a:schemeClr val="tx1"/>
                </a:solidFill>
              </a:rPr>
              <a:t>Idf</a:t>
            </a:r>
            <a:r>
              <a:rPr lang="en-IN" dirty="0" smtClean="0">
                <a:solidFill>
                  <a:schemeClr val="tx1"/>
                </a:solidFill>
              </a:rPr>
              <a:t> </a:t>
            </a:r>
            <a:r>
              <a:rPr lang="en-IN" dirty="0" err="1" smtClean="0">
                <a:solidFill>
                  <a:schemeClr val="tx1"/>
                </a:solidFill>
              </a:rPr>
              <a:t>vectorization</a:t>
            </a:r>
            <a:endParaRPr lang="en-IN" dirty="0">
              <a:solidFill>
                <a:schemeClr val="tx1"/>
              </a:solidFill>
            </a:endParaRPr>
          </a:p>
        </p:txBody>
      </p:sp>
      <p:pic>
        <p:nvPicPr>
          <p:cNvPr id="4" name="Content Placeholder 3" descr="1*qQgnyPLDIkUmeZKN2_ZWbQ.png"/>
          <p:cNvPicPr>
            <a:picLocks noGrp="1"/>
          </p:cNvPicPr>
          <p:nvPr>
            <p:ph sz="quarter" idx="1"/>
          </p:nvPr>
        </p:nvPicPr>
        <p:blipFill rotWithShape="1">
          <a:blip r:embed="rId2" cstate="print">
            <a:extLst>
              <a:ext uri="{28A0092B-C50C-407E-A947-70E740481C1C}">
                <a14:useLocalDpi xmlns:a14="http://schemas.microsoft.com/office/drawing/2010/main" val="0"/>
              </a:ext>
            </a:extLst>
          </a:blip>
          <a:srcRect l="5657"/>
          <a:stretch/>
        </p:blipFill>
        <p:spPr bwMode="auto">
          <a:xfrm>
            <a:off x="1845998" y="1899077"/>
            <a:ext cx="5415491" cy="3828195"/>
          </a:xfrm>
          <a:prstGeom prst="rect">
            <a:avLst/>
          </a:prstGeom>
          <a:noFill/>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46628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Implementing TF-IDF in python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834" t="33728" r="10631" b="22781"/>
          <a:stretch/>
        </p:blipFill>
        <p:spPr bwMode="auto">
          <a:xfrm>
            <a:off x="323528" y="1628800"/>
            <a:ext cx="8504238" cy="2349861"/>
          </a:xfrm>
          <a:prstGeom prst="rect">
            <a:avLst/>
          </a:prstGeom>
          <a:ln w="12700">
            <a:solidFill>
              <a:schemeClr val="tx1"/>
            </a:solidFill>
          </a:ln>
          <a:extLst>
            <a:ext uri="{53640926-AAD7-44D8-BBD7-CCE9431645EC}">
              <a14:shadowObscured xmlns:a14="http://schemas.microsoft.com/office/drawing/2010/main"/>
            </a:ext>
          </a:extLst>
        </p:spPr>
      </p:pic>
      <p:pic>
        <p:nvPicPr>
          <p:cNvPr id="5" name="Picture 4"/>
          <p:cNvPicPr/>
          <p:nvPr/>
        </p:nvPicPr>
        <p:blipFill rotWithShape="1">
          <a:blip r:embed="rId3"/>
          <a:srcRect l="3163" t="12427" r="4474" b="6212"/>
          <a:stretch/>
        </p:blipFill>
        <p:spPr bwMode="auto">
          <a:xfrm>
            <a:off x="323528" y="4077072"/>
            <a:ext cx="8568952" cy="2448272"/>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7671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Data Visualization</a:t>
            </a:r>
          </a:p>
        </p:txBody>
      </p:sp>
      <p:sp>
        <p:nvSpPr>
          <p:cNvPr id="4" name="Content Placeholder 2"/>
          <p:cNvSpPr>
            <a:spLocks noGrp="1"/>
          </p:cNvSpPr>
          <p:nvPr>
            <p:ph sz="quarter" idx="1"/>
          </p:nvPr>
        </p:nvSpPr>
        <p:spPr/>
        <p:txBody>
          <a:bodyPr>
            <a:noAutofit/>
          </a:bodyPr>
          <a:lstStyle/>
          <a:p>
            <a:pPr marL="0" indent="0">
              <a:buNone/>
            </a:pPr>
            <a:endParaRPr lang="en-IN" sz="1800" dirty="0"/>
          </a:p>
          <a:p>
            <a:r>
              <a:rPr lang="en-IN" sz="1400" dirty="0"/>
              <a:t>Data analysis and data visualization are not </a:t>
            </a:r>
            <a:r>
              <a:rPr lang="en-IN" sz="1400" dirty="0" smtClean="0"/>
              <a:t>entirely exclusive </a:t>
            </a:r>
            <a:r>
              <a:rPr lang="en-IN" sz="1400" dirty="0"/>
              <a:t>work sets – they co-exist and feed off of each other. </a:t>
            </a:r>
          </a:p>
          <a:p>
            <a:endParaRPr lang="en-IN" sz="1400" dirty="0" smtClean="0"/>
          </a:p>
          <a:p>
            <a:r>
              <a:rPr lang="en-IN" sz="1400" dirty="0" smtClean="0"/>
              <a:t>Thus data visualization aids in gaining useful insights from large data and makes it easy to understand.</a:t>
            </a:r>
          </a:p>
          <a:p>
            <a:pPr marL="0" indent="0">
              <a:buNone/>
            </a:pPr>
            <a:endParaRPr lang="en-IN" sz="1400" dirty="0"/>
          </a:p>
          <a:p>
            <a:r>
              <a:rPr lang="en-IN" sz="1400" dirty="0"/>
              <a:t>In the journey from analysis to data-driven outcomes, data </a:t>
            </a:r>
            <a:r>
              <a:rPr lang="en-IN" sz="1400" dirty="0" smtClean="0"/>
              <a:t>visualization</a:t>
            </a:r>
            <a:r>
              <a:rPr lang="en-IN" sz="1400" dirty="0"/>
              <a:t> plays a very important role of presenting </a:t>
            </a:r>
            <a:r>
              <a:rPr lang="en-IN" sz="1400" dirty="0" smtClean="0"/>
              <a:t>data  </a:t>
            </a:r>
            <a:r>
              <a:rPr lang="en-IN" sz="1400" dirty="0"/>
              <a:t>in a powerful and credible way</a:t>
            </a:r>
            <a:r>
              <a:rPr lang="en-IN" sz="1400" dirty="0" smtClean="0"/>
              <a:t>.</a:t>
            </a:r>
          </a:p>
          <a:p>
            <a:pPr marL="0" indent="0">
              <a:buNone/>
            </a:pPr>
            <a:endParaRPr lang="en-IN" sz="1400" dirty="0"/>
          </a:p>
          <a:p>
            <a:pPr fontAlgn="base"/>
            <a:r>
              <a:rPr lang="en-US" sz="1400" dirty="0"/>
              <a:t>There are many different scenarios where large amounts of data must be displayed to an audience – a business may need to present sales figures to their directors</a:t>
            </a:r>
            <a:r>
              <a:rPr lang="en-US" sz="1400" dirty="0" smtClean="0"/>
              <a:t>.</a:t>
            </a:r>
          </a:p>
          <a:p>
            <a:pPr marL="0" indent="0" fontAlgn="base">
              <a:buNone/>
            </a:pPr>
            <a:endParaRPr lang="en-US" sz="1400" dirty="0"/>
          </a:p>
          <a:p>
            <a:pPr fontAlgn="base"/>
            <a:r>
              <a:rPr lang="en-US" sz="1400" dirty="0"/>
              <a:t> A research team may need to display their findings to investors</a:t>
            </a:r>
            <a:r>
              <a:rPr lang="en-US" sz="1400" dirty="0" smtClean="0"/>
              <a:t>, </a:t>
            </a:r>
            <a:r>
              <a:rPr lang="en-US" sz="1400" dirty="0"/>
              <a:t>or a teacher may need to display statistics to their students for example</a:t>
            </a:r>
            <a:r>
              <a:rPr lang="en-US" sz="1400" dirty="0" smtClean="0"/>
              <a:t>.</a:t>
            </a:r>
          </a:p>
          <a:p>
            <a:pPr marL="0" indent="0" fontAlgn="base">
              <a:buNone/>
            </a:pPr>
            <a:endParaRPr lang="en-US" sz="1400" dirty="0"/>
          </a:p>
          <a:p>
            <a:pPr fontAlgn="base"/>
            <a:r>
              <a:rPr lang="en-US" sz="1400" dirty="0"/>
              <a:t>Data visualization allows this information to be displayed in an easy to read format that is both attractive and functional.</a:t>
            </a:r>
          </a:p>
          <a:p>
            <a:endParaRPr lang="en-IN" sz="1400" dirty="0"/>
          </a:p>
          <a:p>
            <a:endParaRPr lang="en-IN" sz="1400" dirty="0"/>
          </a:p>
        </p:txBody>
      </p:sp>
    </p:spTree>
    <p:extLst>
      <p:ext uri="{BB962C8B-B14F-4D97-AF65-F5344CB8AC3E}">
        <p14:creationId xmlns:p14="http://schemas.microsoft.com/office/powerpoint/2010/main" val="2465743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 visualization</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IN" sz="2800" dirty="0" smtClean="0"/>
              <a:t>Count plot of each class in the output:</a:t>
            </a:r>
            <a:endParaRPr lang="en-IN" sz="1800" dirty="0" smtClean="0"/>
          </a:p>
          <a:p>
            <a:pPr marL="0" indent="0">
              <a:buNone/>
            </a:pPr>
            <a:endParaRPr lang="en-IN" sz="1800" dirty="0" smtClean="0"/>
          </a:p>
          <a:p>
            <a:pPr marL="0" indent="0">
              <a:buNone/>
            </a:pPr>
            <a:endParaRPr lang="en-IN" sz="1800" dirty="0"/>
          </a:p>
          <a:p>
            <a:pPr marL="0" indent="0">
              <a:buNone/>
            </a:pPr>
            <a:endParaRPr lang="en-IN" sz="1800" dirty="0"/>
          </a:p>
          <a:p>
            <a:pPr marL="0" indent="0">
              <a:buNone/>
            </a:pPr>
            <a:endParaRPr lang="en-IN" sz="1800" dirty="0"/>
          </a:p>
          <a:p>
            <a:endParaRPr lang="en-IN" sz="1800" dirty="0" smtClean="0"/>
          </a:p>
        </p:txBody>
      </p:sp>
      <p:pic>
        <p:nvPicPr>
          <p:cNvPr id="5" name="Picture 4"/>
          <p:cNvPicPr/>
          <p:nvPr/>
        </p:nvPicPr>
        <p:blipFill rotWithShape="1">
          <a:blip r:embed="rId2"/>
          <a:srcRect l="2330" t="33727" r="44582" b="4734"/>
          <a:stretch/>
        </p:blipFill>
        <p:spPr bwMode="auto">
          <a:xfrm>
            <a:off x="2627784" y="2204864"/>
            <a:ext cx="4104457" cy="2952328"/>
          </a:xfrm>
          <a:prstGeom prst="rect">
            <a:avLst/>
          </a:prstGeom>
          <a:ln w="12700">
            <a:solidFill>
              <a:schemeClr val="tx1"/>
            </a:solidFill>
          </a:ln>
          <a:extLst>
            <a:ext uri="{53640926-AAD7-44D8-BBD7-CCE9431645EC}">
              <a14:shadowObscured xmlns:a14="http://schemas.microsoft.com/office/drawing/2010/main"/>
            </a:ext>
          </a:extLst>
        </p:spPr>
      </p:pic>
      <p:sp>
        <p:nvSpPr>
          <p:cNvPr id="6" name="TextBox 5"/>
          <p:cNvSpPr txBox="1"/>
          <p:nvPr/>
        </p:nvSpPr>
        <p:spPr>
          <a:xfrm>
            <a:off x="683568" y="5373216"/>
            <a:ext cx="6624736" cy="923330"/>
          </a:xfrm>
          <a:prstGeom prst="rect">
            <a:avLst/>
          </a:prstGeom>
          <a:noFill/>
        </p:spPr>
        <p:txBody>
          <a:bodyPr wrap="square" rtlCol="0">
            <a:spAutoFit/>
          </a:bodyPr>
          <a:lstStyle/>
          <a:p>
            <a:r>
              <a:rPr lang="en-US" dirty="0"/>
              <a:t>There are 10374 records for fake news(1)</a:t>
            </a:r>
          </a:p>
          <a:p>
            <a:r>
              <a:rPr lang="en-US" dirty="0"/>
              <a:t>There are 10387 real news(0)</a:t>
            </a:r>
          </a:p>
          <a:p>
            <a:endParaRPr lang="en-IN" dirty="0"/>
          </a:p>
        </p:txBody>
      </p:sp>
    </p:spTree>
    <p:extLst>
      <p:ext uri="{BB962C8B-B14F-4D97-AF65-F5344CB8AC3E}">
        <p14:creationId xmlns:p14="http://schemas.microsoft.com/office/powerpoint/2010/main" val="750246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534400" cy="758952"/>
          </a:xfrm>
        </p:spPr>
        <p:txBody>
          <a:bodyPr>
            <a:normAutofit/>
          </a:bodyPr>
          <a:lstStyle/>
          <a:p>
            <a:r>
              <a:rPr lang="en-IN" sz="2800" dirty="0">
                <a:solidFill>
                  <a:schemeClr val="tx1"/>
                </a:solidFill>
              </a:rPr>
              <a:t>Conceptual Background and domain knowledge</a:t>
            </a:r>
          </a:p>
        </p:txBody>
      </p:sp>
      <p:sp>
        <p:nvSpPr>
          <p:cNvPr id="3" name="Content Placeholder 2"/>
          <p:cNvSpPr>
            <a:spLocks noGrp="1"/>
          </p:cNvSpPr>
          <p:nvPr>
            <p:ph sz="quarter" idx="1"/>
          </p:nvPr>
        </p:nvSpPr>
        <p:spPr/>
        <p:txBody>
          <a:bodyPr>
            <a:normAutofit/>
          </a:bodyPr>
          <a:lstStyle/>
          <a:p>
            <a:r>
              <a:rPr lang="en-IN" sz="1800" dirty="0"/>
              <a:t>Fake news refers to misinformation or disinformation in the country which is spread </a:t>
            </a:r>
            <a:r>
              <a:rPr lang="en-IN" sz="1800" dirty="0" smtClean="0"/>
              <a:t>through</a:t>
            </a:r>
            <a:r>
              <a:rPr lang="en-IN" sz="1800" dirty="0"/>
              <a:t> word of mouth and traditional media and more recently through digital forms </a:t>
            </a:r>
            <a:r>
              <a:rPr lang="en-IN" sz="1800" dirty="0" smtClean="0"/>
              <a:t>of </a:t>
            </a:r>
            <a:r>
              <a:rPr lang="en-IN" sz="1800" dirty="0"/>
              <a:t>communication such as edited videos, memes, unverified advertisements and social </a:t>
            </a:r>
            <a:r>
              <a:rPr lang="en-IN" sz="1800" dirty="0" smtClean="0"/>
              <a:t>media </a:t>
            </a:r>
            <a:r>
              <a:rPr lang="en-IN" sz="1800" dirty="0"/>
              <a:t>propagated rumours. </a:t>
            </a:r>
            <a:endParaRPr lang="en-IN" sz="1800" dirty="0" smtClean="0"/>
          </a:p>
          <a:p>
            <a:endParaRPr lang="en-IN" sz="1800" dirty="0"/>
          </a:p>
          <a:p>
            <a:r>
              <a:rPr lang="en-IN" sz="1800" dirty="0" smtClean="0"/>
              <a:t>Fake </a:t>
            </a:r>
            <a:r>
              <a:rPr lang="en-IN" sz="1800" dirty="0"/>
              <a:t>news spread through social media in the country has </a:t>
            </a:r>
            <a:r>
              <a:rPr lang="en-IN" sz="1800" dirty="0" smtClean="0"/>
              <a:t>become </a:t>
            </a:r>
            <a:r>
              <a:rPr lang="en-IN" sz="1800" dirty="0"/>
              <a:t>a serious </a:t>
            </a:r>
            <a:r>
              <a:rPr lang="en-IN" sz="1800" dirty="0" smtClean="0"/>
              <a:t>problem</a:t>
            </a:r>
            <a:r>
              <a:rPr lang="en-IN" sz="1800" dirty="0"/>
              <a:t>, with the potential of it resulting in mob </a:t>
            </a:r>
            <a:r>
              <a:rPr lang="en-IN" sz="1800" dirty="0" smtClean="0"/>
              <a:t>violence.</a:t>
            </a:r>
          </a:p>
          <a:p>
            <a:endParaRPr lang="en-IN" sz="1800" dirty="0" smtClean="0"/>
          </a:p>
          <a:p>
            <a:r>
              <a:rPr lang="en-IN" sz="1800" dirty="0"/>
              <a:t>S</a:t>
            </a:r>
            <a:r>
              <a:rPr lang="en-IN" sz="1800" dirty="0" smtClean="0"/>
              <a:t>ome </a:t>
            </a:r>
            <a:r>
              <a:rPr lang="en-IN" sz="1800" dirty="0"/>
              <a:t>news has a significant impact not </a:t>
            </a:r>
            <a:r>
              <a:rPr lang="en-IN" sz="1800" dirty="0" smtClean="0"/>
              <a:t>only </a:t>
            </a:r>
            <a:r>
              <a:rPr lang="en-IN" sz="1800" dirty="0"/>
              <a:t>on the people or government but also on the </a:t>
            </a:r>
            <a:r>
              <a:rPr lang="en-IN" sz="1800" dirty="0" smtClean="0"/>
              <a:t>economy.</a:t>
            </a:r>
          </a:p>
          <a:p>
            <a:endParaRPr lang="en-IN" sz="1800" dirty="0" smtClean="0"/>
          </a:p>
          <a:p>
            <a:r>
              <a:rPr lang="en-IN" sz="1800" dirty="0"/>
              <a:t>In the news industry, in particular, but also in society at large, fake news detection has become a central discussion topic, as the need to permanently assess the veracity of digital content has been raised by the constant spread of false news / information.</a:t>
            </a:r>
          </a:p>
          <a:p>
            <a:endParaRPr lang="en-IN" sz="1800" dirty="0" smtClean="0"/>
          </a:p>
          <a:p>
            <a:endParaRPr lang="en-IN" sz="1800" dirty="0"/>
          </a:p>
        </p:txBody>
      </p:sp>
    </p:spTree>
    <p:extLst>
      <p:ext uri="{BB962C8B-B14F-4D97-AF65-F5344CB8AC3E}">
        <p14:creationId xmlns:p14="http://schemas.microsoft.com/office/powerpoint/2010/main" val="102324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Average length of news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830" t="21893" r="44749" b="11538"/>
          <a:stretch/>
        </p:blipFill>
        <p:spPr bwMode="auto">
          <a:xfrm>
            <a:off x="1292422" y="1527175"/>
            <a:ext cx="6522643" cy="4572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9997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Average length </a:t>
            </a:r>
            <a:r>
              <a:rPr lang="en-IN" dirty="0" smtClean="0">
                <a:solidFill>
                  <a:schemeClr val="tx1"/>
                </a:solidFill>
              </a:rPr>
              <a:t>of </a:t>
            </a:r>
            <a:r>
              <a:rPr lang="en-IN" dirty="0" smtClean="0">
                <a:solidFill>
                  <a:schemeClr val="tx1"/>
                </a:solidFill>
              </a:rPr>
              <a:t>headlines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165" t="14497" r="46746" b="20119"/>
          <a:stretch/>
        </p:blipFill>
        <p:spPr bwMode="auto">
          <a:xfrm>
            <a:off x="1316106" y="1527175"/>
            <a:ext cx="6475275" cy="4572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8490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Word cloud</a:t>
            </a:r>
            <a:endParaRPr lang="en-IN" dirty="0">
              <a:solidFill>
                <a:schemeClr val="tx1"/>
              </a:solidFill>
            </a:endParaRPr>
          </a:p>
        </p:txBody>
      </p:sp>
      <p:sp>
        <p:nvSpPr>
          <p:cNvPr id="3" name="Content Placeholder 2"/>
          <p:cNvSpPr>
            <a:spLocks noGrp="1"/>
          </p:cNvSpPr>
          <p:nvPr>
            <p:ph sz="quarter" idx="1"/>
          </p:nvPr>
        </p:nvSpPr>
        <p:spPr>
          <a:xfrm>
            <a:off x="323528" y="1772816"/>
            <a:ext cx="8503920" cy="4572000"/>
          </a:xfrm>
        </p:spPr>
        <p:txBody>
          <a:bodyPr>
            <a:normAutofit fontScale="85000" lnSpcReduction="20000"/>
          </a:bodyPr>
          <a:lstStyle/>
          <a:p>
            <a:r>
              <a:rPr lang="en-US" sz="1900" dirty="0"/>
              <a:t>Many times you might have seen a cloud filled with lots of words in different sizes, which represent the frequency or the importance of each word. This is called Tag Cloud or WordCloud</a:t>
            </a:r>
            <a:r>
              <a:rPr lang="en-US" sz="1900" dirty="0" smtClean="0"/>
              <a:t>.</a:t>
            </a:r>
          </a:p>
          <a:p>
            <a:pPr marL="0" indent="0">
              <a:buNone/>
            </a:pPr>
            <a:endParaRPr lang="en-IN" sz="1900" dirty="0" smtClean="0"/>
          </a:p>
          <a:p>
            <a:r>
              <a:rPr lang="en-IN" sz="1900" dirty="0" smtClean="0"/>
              <a:t>WordCloud</a:t>
            </a:r>
            <a:r>
              <a:rPr lang="en-IN" sz="1900" dirty="0"/>
              <a:t> is a </a:t>
            </a:r>
            <a:r>
              <a:rPr lang="en-IN" sz="1900" dirty="0" smtClean="0"/>
              <a:t>technique </a:t>
            </a:r>
            <a:r>
              <a:rPr lang="en-IN" sz="1900" dirty="0"/>
              <a:t>to show which words are the most frequent among the given text. The size </a:t>
            </a:r>
            <a:r>
              <a:rPr lang="en-IN" sz="1900" dirty="0" smtClean="0"/>
              <a:t>of </a:t>
            </a:r>
            <a:r>
              <a:rPr lang="en-IN" sz="1900" dirty="0"/>
              <a:t>the words represents their frequency. Wordcloud tool is quite handy for exploring </a:t>
            </a:r>
            <a:r>
              <a:rPr lang="en-IN" sz="1900" dirty="0" smtClean="0"/>
              <a:t>text </a:t>
            </a:r>
            <a:r>
              <a:rPr lang="en-IN" sz="1900" dirty="0"/>
              <a:t>data and making your report livelier</a:t>
            </a:r>
            <a:r>
              <a:rPr lang="en-IN" sz="1900" dirty="0" smtClean="0"/>
              <a:t>.</a:t>
            </a:r>
          </a:p>
          <a:p>
            <a:pPr marL="0" indent="0">
              <a:buNone/>
            </a:pPr>
            <a:endParaRPr lang="en-IN" sz="1900" dirty="0" smtClean="0"/>
          </a:p>
          <a:p>
            <a:r>
              <a:rPr lang="en-US" sz="1900" dirty="0"/>
              <a:t>Each word in this cloud has a variable font size and color tone. Thus, this representation helps to determine words of prominence. A bigger font size of a word portrays its prominence more relative to other words in the cluster. </a:t>
            </a:r>
            <a:endParaRPr lang="en-US" sz="1900" dirty="0" smtClean="0"/>
          </a:p>
          <a:p>
            <a:pPr marL="0" indent="0">
              <a:buNone/>
            </a:pPr>
            <a:endParaRPr lang="en-US" sz="1900" dirty="0" smtClean="0"/>
          </a:p>
          <a:p>
            <a:r>
              <a:rPr lang="en-US" sz="1900" dirty="0" smtClean="0"/>
              <a:t>Word </a:t>
            </a:r>
            <a:r>
              <a:rPr lang="en-US" sz="1900" dirty="0"/>
              <a:t>Cloud can be built in varying shapes and sizes based on the creators’ vision. The number of words plays an important role while creating a Word Cloud. More number of words does not always mean a better Word Cloud as it becomes </a:t>
            </a:r>
            <a:r>
              <a:rPr lang="en-US" sz="1900" dirty="0" smtClean="0"/>
              <a:t>clustery </a:t>
            </a:r>
            <a:r>
              <a:rPr lang="en-US" sz="1900" dirty="0"/>
              <a:t>and difficult to read. </a:t>
            </a:r>
            <a:endParaRPr lang="en-US" sz="1900" dirty="0" smtClean="0"/>
          </a:p>
          <a:p>
            <a:pPr marL="0" indent="0">
              <a:buNone/>
            </a:pPr>
            <a:endParaRPr lang="en-US" sz="1900" dirty="0" smtClean="0"/>
          </a:p>
          <a:p>
            <a:r>
              <a:rPr lang="en-US" sz="1900" dirty="0" smtClean="0"/>
              <a:t>A </a:t>
            </a:r>
            <a:r>
              <a:rPr lang="en-US" sz="1900" dirty="0"/>
              <a:t>Word Cloud must always be semantically meaningful and must represent what it is meant for.</a:t>
            </a:r>
            <a:endParaRPr lang="en-IN" sz="1900" dirty="0"/>
          </a:p>
          <a:p>
            <a:endParaRPr lang="en-IN" dirty="0"/>
          </a:p>
        </p:txBody>
      </p:sp>
    </p:spTree>
    <p:extLst>
      <p:ext uri="{BB962C8B-B14F-4D97-AF65-F5344CB8AC3E}">
        <p14:creationId xmlns:p14="http://schemas.microsoft.com/office/powerpoint/2010/main" val="3406412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534400" cy="758952"/>
          </a:xfrm>
        </p:spPr>
        <p:txBody>
          <a:bodyPr/>
          <a:lstStyle/>
          <a:p>
            <a:r>
              <a:rPr lang="en-IN" dirty="0" smtClean="0">
                <a:solidFill>
                  <a:schemeClr val="tx1"/>
                </a:solidFill>
              </a:rPr>
              <a:t>Wordcloud for headlines</a:t>
            </a:r>
            <a:endParaRPr lang="en-IN" dirty="0">
              <a:solidFill>
                <a:schemeClr val="tx1"/>
              </a:solidFill>
            </a:endParaRPr>
          </a:p>
        </p:txBody>
      </p:sp>
      <p:pic>
        <p:nvPicPr>
          <p:cNvPr id="7" name="Content Placeholder 6"/>
          <p:cNvPicPr>
            <a:picLocks noGrp="1"/>
          </p:cNvPicPr>
          <p:nvPr>
            <p:ph sz="quarter" idx="1"/>
          </p:nvPr>
        </p:nvPicPr>
        <p:blipFill rotWithShape="1">
          <a:blip r:embed="rId2"/>
          <a:srcRect l="23130" t="26271" r="21733" b="6819"/>
          <a:stretch/>
        </p:blipFill>
        <p:spPr bwMode="auto">
          <a:xfrm>
            <a:off x="1204816" y="1527175"/>
            <a:ext cx="6697855" cy="4572000"/>
          </a:xfrm>
          <a:prstGeom prst="rect">
            <a:avLst/>
          </a:prstGeom>
          <a:ln w="57150">
            <a:solidFill>
              <a:srgbClr val="FFFF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4626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WordCloud for True headlines</a:t>
            </a:r>
            <a:endParaRPr lang="en-IN" dirty="0">
              <a:solidFill>
                <a:schemeClr val="tx1"/>
              </a:solidFill>
            </a:endParaRPr>
          </a:p>
        </p:txBody>
      </p:sp>
      <p:pic>
        <p:nvPicPr>
          <p:cNvPr id="5" name="Content Placeholder 4"/>
          <p:cNvPicPr>
            <a:picLocks noGrp="1"/>
          </p:cNvPicPr>
          <p:nvPr>
            <p:ph sz="quarter" idx="1"/>
          </p:nvPr>
        </p:nvPicPr>
        <p:blipFill rotWithShape="1">
          <a:blip r:embed="rId2"/>
          <a:srcRect l="20737" t="17796" r="20869" b="12288"/>
          <a:stretch/>
        </p:blipFill>
        <p:spPr bwMode="auto">
          <a:xfrm>
            <a:off x="1159482" y="1527175"/>
            <a:ext cx="6788523" cy="4572000"/>
          </a:xfrm>
          <a:prstGeom prst="rect">
            <a:avLst/>
          </a:prstGeom>
          <a:ln w="38100">
            <a:solidFill>
              <a:srgbClr val="FFFF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8599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WordCloud for true news</a:t>
            </a:r>
            <a:endParaRPr lang="en-IN" dirty="0">
              <a:solidFill>
                <a:schemeClr val="tx1"/>
              </a:solidFill>
            </a:endParaRPr>
          </a:p>
        </p:txBody>
      </p:sp>
      <p:pic>
        <p:nvPicPr>
          <p:cNvPr id="5" name="Content Placeholder 4"/>
          <p:cNvPicPr>
            <a:picLocks noGrp="1"/>
          </p:cNvPicPr>
          <p:nvPr>
            <p:ph sz="quarter" idx="1"/>
          </p:nvPr>
        </p:nvPicPr>
        <p:blipFill rotWithShape="1">
          <a:blip r:embed="rId2"/>
          <a:srcRect l="22405" t="12712" r="11335" b="6779"/>
          <a:stretch/>
        </p:blipFill>
        <p:spPr bwMode="auto">
          <a:xfrm>
            <a:off x="1209017" y="1527175"/>
            <a:ext cx="6689454" cy="4572000"/>
          </a:xfrm>
          <a:prstGeom prst="rect">
            <a:avLst/>
          </a:prstGeom>
          <a:ln w="38100">
            <a:solidFill>
              <a:srgbClr val="FFFF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17422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48680"/>
            <a:ext cx="8534400" cy="758952"/>
          </a:xfrm>
        </p:spPr>
        <p:txBody>
          <a:bodyPr>
            <a:noAutofit/>
          </a:bodyPr>
          <a:lstStyle/>
          <a:p>
            <a:pPr lvl="0"/>
            <a:r>
              <a:rPr lang="en-IN" sz="3200" dirty="0">
                <a:solidFill>
                  <a:schemeClr val="tx1"/>
                </a:solidFill>
              </a:rPr>
              <a:t>Word cloud for fake news</a:t>
            </a:r>
            <a:br>
              <a:rPr lang="en-IN" sz="3200" dirty="0">
                <a:solidFill>
                  <a:schemeClr val="tx1"/>
                </a:solidFill>
              </a:rPr>
            </a:br>
            <a:endParaRPr lang="en-IN" sz="3200" dirty="0">
              <a:solidFill>
                <a:schemeClr val="tx1"/>
              </a:solidFill>
            </a:endParaRPr>
          </a:p>
        </p:txBody>
      </p:sp>
      <p:pic>
        <p:nvPicPr>
          <p:cNvPr id="4" name="Content Placeholder 3"/>
          <p:cNvPicPr>
            <a:picLocks noGrp="1"/>
          </p:cNvPicPr>
          <p:nvPr>
            <p:ph sz="quarter" idx="1"/>
          </p:nvPr>
        </p:nvPicPr>
        <p:blipFill rotWithShape="1">
          <a:blip r:embed="rId2"/>
          <a:srcRect l="22881" t="9746" r="10858" b="9746"/>
          <a:stretch/>
        </p:blipFill>
        <p:spPr bwMode="auto">
          <a:xfrm>
            <a:off x="1208925" y="1527175"/>
            <a:ext cx="6689638" cy="4572000"/>
          </a:xfrm>
          <a:prstGeom prst="rect">
            <a:avLst/>
          </a:prstGeom>
          <a:ln w="38100">
            <a:solidFill>
              <a:srgbClr val="FFFF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088011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548680"/>
            <a:ext cx="8534400" cy="758952"/>
          </a:xfrm>
        </p:spPr>
        <p:txBody>
          <a:bodyPr>
            <a:normAutofit fontScale="90000"/>
          </a:bodyPr>
          <a:lstStyle/>
          <a:p>
            <a:r>
              <a:rPr lang="en-IN" sz="3600" dirty="0">
                <a:solidFill>
                  <a:schemeClr val="tx1"/>
                </a:solidFill>
              </a:rPr>
              <a:t>Word cloud for </a:t>
            </a:r>
            <a:r>
              <a:rPr lang="en-IN" sz="3600" dirty="0" smtClean="0">
                <a:solidFill>
                  <a:schemeClr val="tx1"/>
                </a:solidFill>
              </a:rPr>
              <a:t>fake headlines</a:t>
            </a:r>
            <a:r>
              <a:rPr lang="en-IN" sz="3600" dirty="0">
                <a:solidFill>
                  <a:schemeClr val="tx1"/>
                </a:solidFill>
              </a:rPr>
              <a:t/>
            </a:r>
            <a:br>
              <a:rPr lang="en-IN" sz="3600" dirty="0">
                <a:solidFill>
                  <a:schemeClr val="tx1"/>
                </a:solidFill>
              </a:rPr>
            </a:br>
            <a:endParaRPr lang="en-IN" dirty="0"/>
          </a:p>
        </p:txBody>
      </p:sp>
      <p:pic>
        <p:nvPicPr>
          <p:cNvPr id="4" name="Content Placeholder 3"/>
          <p:cNvPicPr>
            <a:picLocks noGrp="1"/>
          </p:cNvPicPr>
          <p:nvPr>
            <p:ph sz="quarter" idx="1"/>
          </p:nvPr>
        </p:nvPicPr>
        <p:blipFill rotWithShape="1">
          <a:blip r:embed="rId2"/>
          <a:srcRect l="22619" t="11865" r="10476" b="8474"/>
          <a:stretch/>
        </p:blipFill>
        <p:spPr bwMode="auto">
          <a:xfrm>
            <a:off x="1140506" y="1527175"/>
            <a:ext cx="6826475" cy="4572000"/>
          </a:xfrm>
          <a:prstGeom prst="rect">
            <a:avLst/>
          </a:prstGeom>
          <a:ln w="38100">
            <a:solidFill>
              <a:srgbClr val="FFFF00"/>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0650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Model Building Steps</a:t>
            </a:r>
          </a:p>
        </p:txBody>
      </p:sp>
      <p:sp>
        <p:nvSpPr>
          <p:cNvPr id="3" name="Content Placeholder 2"/>
          <p:cNvSpPr>
            <a:spLocks noGrp="1"/>
          </p:cNvSpPr>
          <p:nvPr>
            <p:ph sz="quarter" idx="1"/>
          </p:nvPr>
        </p:nvSpPr>
        <p:spPr/>
        <p:txBody>
          <a:bodyPr>
            <a:noAutofit/>
          </a:bodyPr>
          <a:lstStyle/>
          <a:p>
            <a:pPr lvl="0"/>
            <a:r>
              <a:rPr lang="en-IN" sz="1600" dirty="0"/>
              <a:t>We began with exploring the dataset; our aim was to build a model which could classify the news as fake or real on the basis of news and the headline of news</a:t>
            </a:r>
            <a:r>
              <a:rPr lang="en-IN" sz="1600" dirty="0" smtClean="0"/>
              <a:t>.</a:t>
            </a:r>
          </a:p>
          <a:p>
            <a:pPr lvl="0"/>
            <a:endParaRPr lang="en-IN" sz="1600" dirty="0"/>
          </a:p>
          <a:p>
            <a:pPr lvl="0"/>
            <a:r>
              <a:rPr lang="en-IN" sz="1600" dirty="0"/>
              <a:t>The dataset had 20800 rows and 6 columns named id, unnamed 0, headline, news, </a:t>
            </a:r>
            <a:r>
              <a:rPr lang="en-IN" sz="1600" dirty="0" err="1"/>
              <a:t>written_by</a:t>
            </a:r>
            <a:r>
              <a:rPr lang="en-IN" sz="1600" dirty="0"/>
              <a:t> and label. The label was our dependent variable</a:t>
            </a:r>
            <a:r>
              <a:rPr lang="en-IN" sz="1600" dirty="0" smtClean="0"/>
              <a:t>.</a:t>
            </a:r>
          </a:p>
          <a:p>
            <a:pPr lvl="0"/>
            <a:endParaRPr lang="en-IN" sz="1600" dirty="0"/>
          </a:p>
          <a:p>
            <a:pPr lvl="0"/>
            <a:r>
              <a:rPr lang="en-IN" sz="1600" dirty="0"/>
              <a:t>T</a:t>
            </a:r>
            <a:r>
              <a:rPr lang="en-IN" sz="1600" dirty="0" smtClean="0"/>
              <a:t>here </a:t>
            </a:r>
            <a:r>
              <a:rPr lang="en-IN" sz="1600" dirty="0"/>
              <a:t>were 558 null values in “headline”column,1957 in “</a:t>
            </a:r>
            <a:r>
              <a:rPr lang="en-IN" sz="1600" dirty="0" err="1"/>
              <a:t>written_by</a:t>
            </a:r>
            <a:r>
              <a:rPr lang="en-IN" sz="1600" dirty="0"/>
              <a:t>” and 39 Nan values in “</a:t>
            </a:r>
            <a:r>
              <a:rPr lang="en-IN" sz="1600" dirty="0" smtClean="0"/>
              <a:t>news</a:t>
            </a:r>
          </a:p>
          <a:p>
            <a:pPr lvl="0"/>
            <a:endParaRPr lang="en-IN" sz="1600" dirty="0"/>
          </a:p>
          <a:p>
            <a:pPr lvl="0"/>
            <a:r>
              <a:rPr lang="en-IN" sz="1600" dirty="0"/>
              <a:t>In order to handle these null values, we decided to drop all 39 nulls in “news” column because there is no use of empty news</a:t>
            </a:r>
            <a:r>
              <a:rPr lang="en-IN" sz="1600" dirty="0" smtClean="0"/>
              <a:t>.</a:t>
            </a:r>
          </a:p>
          <a:p>
            <a:pPr marL="0" lvl="0" indent="0">
              <a:buNone/>
            </a:pPr>
            <a:endParaRPr lang="en-IN" sz="1600" dirty="0"/>
          </a:p>
          <a:p>
            <a:pPr lvl="0"/>
            <a:r>
              <a:rPr lang="en-IN" sz="1600" dirty="0"/>
              <a:t>For rest 2 columns i.e. “headline” and “written by” we have substituted a separate text as “text unavailable”</a:t>
            </a:r>
          </a:p>
          <a:p>
            <a:endParaRPr lang="en-IN" sz="1600" dirty="0"/>
          </a:p>
        </p:txBody>
      </p:sp>
    </p:spTree>
    <p:extLst>
      <p:ext uri="{BB962C8B-B14F-4D97-AF65-F5344CB8AC3E}">
        <p14:creationId xmlns:p14="http://schemas.microsoft.com/office/powerpoint/2010/main" val="134499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Model Building Steps</a:t>
            </a:r>
            <a:endParaRPr lang="en-IN" dirty="0"/>
          </a:p>
        </p:txBody>
      </p:sp>
      <p:sp>
        <p:nvSpPr>
          <p:cNvPr id="3" name="Content Placeholder 2"/>
          <p:cNvSpPr>
            <a:spLocks noGrp="1"/>
          </p:cNvSpPr>
          <p:nvPr>
            <p:ph sz="quarter" idx="1"/>
          </p:nvPr>
        </p:nvSpPr>
        <p:spPr/>
        <p:txBody>
          <a:bodyPr>
            <a:normAutofit/>
          </a:bodyPr>
          <a:lstStyle/>
          <a:p>
            <a:pPr lvl="0"/>
            <a:r>
              <a:rPr lang="en-IN" sz="1600" dirty="0"/>
              <a:t>The unnamed 0 and id column had unique value for each row hence we decided to drop them as they were of no use</a:t>
            </a:r>
            <a:r>
              <a:rPr lang="en-IN" sz="1600" dirty="0" smtClean="0"/>
              <a:t>.</a:t>
            </a:r>
          </a:p>
          <a:p>
            <a:pPr marL="0" lvl="0" indent="0">
              <a:buNone/>
            </a:pPr>
            <a:endParaRPr lang="en-IN" sz="1600" dirty="0" smtClean="0"/>
          </a:p>
          <a:p>
            <a:r>
              <a:rPr lang="en-IN" sz="1600" dirty="0"/>
              <a:t>The next very important step was to carry out the pre-processing on text data in order to transform the raw data into meaningful text and extract useful and relevant information from the text available</a:t>
            </a:r>
            <a:r>
              <a:rPr lang="en-IN" sz="1600" dirty="0" smtClean="0"/>
              <a:t>.</a:t>
            </a:r>
          </a:p>
          <a:p>
            <a:pPr marL="0" indent="0">
              <a:buNone/>
            </a:pPr>
            <a:endParaRPr lang="en-IN" sz="1600" dirty="0"/>
          </a:p>
          <a:p>
            <a:pPr lvl="0"/>
            <a:r>
              <a:rPr lang="en-IN" sz="1600" dirty="0"/>
              <a:t>Various user defined functions were created to clean up text: </a:t>
            </a:r>
            <a:r>
              <a:rPr lang="en-IN" sz="1600" dirty="0" err="1"/>
              <a:t>remove_punctautions</a:t>
            </a:r>
            <a:r>
              <a:rPr lang="en-IN" sz="1600" dirty="0"/>
              <a:t>, cleaning, </a:t>
            </a:r>
            <a:r>
              <a:rPr lang="en-IN" sz="1600" dirty="0" err="1"/>
              <a:t>remove_emojis</a:t>
            </a:r>
            <a:r>
              <a:rPr lang="en-IN" sz="1600" dirty="0"/>
              <a:t>, </a:t>
            </a:r>
            <a:r>
              <a:rPr lang="en-IN" sz="1600" dirty="0" err="1"/>
              <a:t>remove_html</a:t>
            </a:r>
            <a:r>
              <a:rPr lang="en-IN" sz="1600" dirty="0"/>
              <a:t> etc</a:t>
            </a:r>
            <a:r>
              <a:rPr lang="en-IN" sz="1600" dirty="0" smtClean="0"/>
              <a:t>.</a:t>
            </a:r>
          </a:p>
          <a:p>
            <a:pPr marL="0" lvl="0" indent="0">
              <a:buNone/>
            </a:pPr>
            <a:endParaRPr lang="en-IN" sz="1600" dirty="0"/>
          </a:p>
          <a:p>
            <a:pPr lvl="0"/>
            <a:r>
              <a:rPr lang="en-IN" sz="1600" dirty="0"/>
              <a:t> The later part included stop words removal and lemmatization</a:t>
            </a:r>
            <a:r>
              <a:rPr lang="en-IN" sz="1600" dirty="0" smtClean="0"/>
              <a:t>.</a:t>
            </a:r>
          </a:p>
          <a:p>
            <a:pPr marL="0" lvl="0" indent="0">
              <a:buNone/>
            </a:pPr>
            <a:endParaRPr lang="en-IN" sz="1600" dirty="0"/>
          </a:p>
          <a:p>
            <a:pPr lvl="0"/>
            <a:r>
              <a:rPr lang="en-IN" sz="1600" dirty="0"/>
              <a:t> Once we were ready with clean text data, the next step was to transform the entire textual data into some vectors as our machines could only interpret numbers</a:t>
            </a:r>
            <a:r>
              <a:rPr lang="en-IN" sz="1600" dirty="0" smtClean="0"/>
              <a:t>.</a:t>
            </a:r>
          </a:p>
          <a:p>
            <a:pPr marL="0" lvl="0" indent="0">
              <a:buNone/>
            </a:pPr>
            <a:endParaRPr lang="en-IN" sz="1600" dirty="0"/>
          </a:p>
          <a:p>
            <a:pPr lvl="0"/>
            <a:r>
              <a:rPr lang="en-IN" sz="1600" dirty="0" smtClean="0"/>
              <a:t>Tfidf was implemented to achieve the vectors for textual data</a:t>
            </a:r>
            <a:endParaRPr lang="en-IN" sz="1600" dirty="0"/>
          </a:p>
        </p:txBody>
      </p:sp>
    </p:spTree>
    <p:extLst>
      <p:ext uri="{BB962C8B-B14F-4D97-AF65-F5344CB8AC3E}">
        <p14:creationId xmlns:p14="http://schemas.microsoft.com/office/powerpoint/2010/main" val="378890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dirty="0">
                <a:solidFill>
                  <a:schemeClr val="tx1"/>
                </a:solidFill>
              </a:rPr>
              <a:t>Conceptual Background and domain knowledge</a:t>
            </a:r>
            <a:endParaRPr lang="en-IN" dirty="0"/>
          </a:p>
        </p:txBody>
      </p:sp>
      <p:sp>
        <p:nvSpPr>
          <p:cNvPr id="3" name="Content Placeholder 2"/>
          <p:cNvSpPr>
            <a:spLocks noGrp="1"/>
          </p:cNvSpPr>
          <p:nvPr>
            <p:ph sz="quarter" idx="1"/>
          </p:nvPr>
        </p:nvSpPr>
        <p:spPr>
          <a:xfrm>
            <a:off x="323528" y="1700808"/>
            <a:ext cx="8503920" cy="4572000"/>
          </a:xfrm>
        </p:spPr>
        <p:txBody>
          <a:bodyPr>
            <a:noAutofit/>
          </a:bodyPr>
          <a:lstStyle/>
          <a:p>
            <a:pPr marL="0" indent="0">
              <a:buNone/>
            </a:pPr>
            <a:endParaRPr lang="en-IN" sz="1800" dirty="0" smtClean="0"/>
          </a:p>
          <a:p>
            <a:r>
              <a:rPr lang="en-IN" sz="1800" dirty="0" smtClean="0"/>
              <a:t>Information </a:t>
            </a:r>
            <a:r>
              <a:rPr lang="en-IN" sz="1800" dirty="0"/>
              <a:t>veracity is a long-term issue affecting society both for printed and digital </a:t>
            </a:r>
            <a:r>
              <a:rPr lang="en-IN" sz="1800" dirty="0" smtClean="0"/>
              <a:t>media</a:t>
            </a:r>
            <a:r>
              <a:rPr lang="en-IN" sz="1800" dirty="0"/>
              <a:t>. </a:t>
            </a:r>
            <a:endParaRPr lang="en-IN" sz="1800" dirty="0" smtClean="0"/>
          </a:p>
          <a:p>
            <a:endParaRPr lang="en-IN" sz="1800" dirty="0"/>
          </a:p>
          <a:p>
            <a:r>
              <a:rPr lang="en-IN" sz="1800" dirty="0"/>
              <a:t>It is important to identify the fake news from the real true news. The problem has been taken over and resolved with the help of Natural Language Processing tools which help us identify fake or true news based on historical data. The news is now in safe hands!</a:t>
            </a:r>
          </a:p>
          <a:p>
            <a:endParaRPr lang="en-IN" sz="1800" dirty="0" smtClean="0"/>
          </a:p>
          <a:p>
            <a:pPr marL="0" indent="0">
              <a:buNone/>
            </a:pPr>
            <a:endParaRPr lang="en-IN" sz="1800" dirty="0" smtClean="0"/>
          </a:p>
          <a:p>
            <a:r>
              <a:rPr lang="en-IN" sz="1800" dirty="0" smtClean="0"/>
              <a:t>This project work  makes an analysis of the research related to fake news detection and explores the traditional machine learning models to choose the best, in order 	to create a model of a product with supervised machine learning algorithm, that can classify fake news as true or false, by using tools like python </a:t>
            </a:r>
            <a:r>
              <a:rPr lang="en-IN" sz="1800" dirty="0" err="1" smtClean="0"/>
              <a:t>scikit</a:t>
            </a:r>
            <a:r>
              <a:rPr lang="en-IN" sz="1800" dirty="0" smtClean="0"/>
              <a:t>-learn, NLP for textual analysis.</a:t>
            </a:r>
            <a:endParaRPr lang="en-IN" sz="1800" dirty="0"/>
          </a:p>
        </p:txBody>
      </p:sp>
    </p:spTree>
    <p:extLst>
      <p:ext uri="{BB962C8B-B14F-4D97-AF65-F5344CB8AC3E}">
        <p14:creationId xmlns:p14="http://schemas.microsoft.com/office/powerpoint/2010/main" val="3000290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tx1"/>
                </a:solidFill>
              </a:rPr>
              <a:t>Model Building Steps</a:t>
            </a:r>
            <a:endParaRPr lang="en-IN" dirty="0">
              <a:solidFill>
                <a:schemeClr val="tx1"/>
              </a:solidFill>
            </a:endParaRPr>
          </a:p>
        </p:txBody>
      </p:sp>
      <p:sp>
        <p:nvSpPr>
          <p:cNvPr id="3" name="Content Placeholder 2"/>
          <p:cNvSpPr>
            <a:spLocks noGrp="1"/>
          </p:cNvSpPr>
          <p:nvPr>
            <p:ph sz="quarter" idx="1"/>
          </p:nvPr>
        </p:nvSpPr>
        <p:spPr/>
        <p:txBody>
          <a:bodyPr>
            <a:normAutofit fontScale="85000" lnSpcReduction="10000"/>
          </a:bodyPr>
          <a:lstStyle/>
          <a:p>
            <a:endParaRPr lang="en-IN" sz="2000" dirty="0" smtClean="0"/>
          </a:p>
          <a:p>
            <a:pPr lvl="0"/>
            <a:r>
              <a:rPr lang="en-IN" sz="1900" dirty="0"/>
              <a:t>The tfidf was then performed on “X” and “label” column was passed to y </a:t>
            </a:r>
            <a:r>
              <a:rPr lang="en-IN" sz="1900" dirty="0" smtClean="0"/>
              <a:t>variable.</a:t>
            </a:r>
          </a:p>
          <a:p>
            <a:pPr marL="0" lvl="0" indent="0">
              <a:buNone/>
            </a:pPr>
            <a:endParaRPr lang="en-IN" sz="1900" dirty="0"/>
          </a:p>
          <a:p>
            <a:pPr lvl="0"/>
            <a:r>
              <a:rPr lang="en-IN" sz="1900" dirty="0"/>
              <a:t>Then we made a train –test split with 80% of data for training and remaining 20% was the test data. A random state of 42 was randomly chosen with stratify for label</a:t>
            </a:r>
            <a:r>
              <a:rPr lang="en-IN" sz="1900" dirty="0" smtClean="0"/>
              <a:t>.</a:t>
            </a:r>
            <a:endParaRPr lang="en-IN" sz="1900" dirty="0"/>
          </a:p>
          <a:p>
            <a:endParaRPr lang="en-IN" sz="2000" dirty="0" smtClean="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1900" dirty="0" smtClean="0"/>
          </a:p>
          <a:p>
            <a:r>
              <a:rPr lang="en-US" sz="1900" dirty="0" smtClean="0"/>
              <a:t>The x and y train and test shapes can be seen is above snap.</a:t>
            </a:r>
          </a:p>
          <a:p>
            <a:endParaRPr lang="en-US" sz="1900" dirty="0"/>
          </a:p>
          <a:p>
            <a:r>
              <a:rPr lang="en-US" sz="1900" dirty="0" smtClean="0"/>
              <a:t>Various algorithms were then implemented to find out the best among all.</a:t>
            </a:r>
          </a:p>
        </p:txBody>
      </p:sp>
      <p:pic>
        <p:nvPicPr>
          <p:cNvPr id="5" name="Picture 4"/>
          <p:cNvPicPr/>
          <p:nvPr/>
        </p:nvPicPr>
        <p:blipFill rotWithShape="1">
          <a:blip r:embed="rId2"/>
          <a:srcRect l="1107" t="17916" r="1107" b="46647"/>
          <a:stretch/>
        </p:blipFill>
        <p:spPr bwMode="auto">
          <a:xfrm>
            <a:off x="1547664" y="3037996"/>
            <a:ext cx="6264696" cy="18002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87072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Algorithms and evaluation metrics used </a:t>
            </a:r>
          </a:p>
        </p:txBody>
      </p:sp>
      <p:sp>
        <p:nvSpPr>
          <p:cNvPr id="4" name="Content Placeholder 2"/>
          <p:cNvSpPr>
            <a:spLocks noGrp="1"/>
          </p:cNvSpPr>
          <p:nvPr>
            <p:ph sz="quarter" idx="1"/>
          </p:nvPr>
        </p:nvSpPr>
        <p:spPr>
          <a:xfrm>
            <a:off x="251520" y="1628800"/>
            <a:ext cx="8503920" cy="4572000"/>
          </a:xfrm>
        </p:spPr>
        <p:txBody>
          <a:bodyPr>
            <a:noAutofit/>
          </a:bodyPr>
          <a:lstStyle/>
          <a:p>
            <a:r>
              <a:rPr lang="en-IN" sz="1400" b="1" dirty="0"/>
              <a:t>A</a:t>
            </a:r>
            <a:r>
              <a:rPr lang="en-IN" sz="1400" b="1" dirty="0" smtClean="0"/>
              <a:t>lgorithms used </a:t>
            </a:r>
          </a:p>
          <a:p>
            <a:pPr marL="0" indent="0">
              <a:buNone/>
            </a:pPr>
            <a:endParaRPr lang="en-IN" sz="1400" b="1" dirty="0" smtClean="0"/>
          </a:p>
          <a:p>
            <a:pPr marL="457200" indent="-457200">
              <a:buFont typeface="+mj-lt"/>
              <a:buAutoNum type="arabicParenR"/>
            </a:pPr>
            <a:r>
              <a:rPr lang="en-IN" sz="1400" dirty="0" smtClean="0"/>
              <a:t>Logistic Regression</a:t>
            </a:r>
          </a:p>
          <a:p>
            <a:pPr marL="457200" indent="-457200">
              <a:buFont typeface="+mj-lt"/>
              <a:buAutoNum type="arabicParenR"/>
            </a:pPr>
            <a:r>
              <a:rPr lang="en-IN" sz="1400" dirty="0" smtClean="0"/>
              <a:t>Passive aggressive classifier</a:t>
            </a:r>
            <a:endParaRPr lang="en-IN" sz="1400" dirty="0"/>
          </a:p>
          <a:p>
            <a:pPr marL="457200" indent="-457200">
              <a:buFont typeface="+mj-lt"/>
              <a:buAutoNum type="arabicParenR"/>
            </a:pPr>
            <a:r>
              <a:rPr lang="en-IN" sz="1400" dirty="0" smtClean="0"/>
              <a:t>KNN</a:t>
            </a:r>
          </a:p>
          <a:p>
            <a:pPr marL="457200" indent="-457200">
              <a:buFont typeface="+mj-lt"/>
              <a:buAutoNum type="arabicParenR"/>
            </a:pPr>
            <a:r>
              <a:rPr lang="en-IN" sz="1400" dirty="0" smtClean="0"/>
              <a:t>Multinomial</a:t>
            </a:r>
          </a:p>
          <a:p>
            <a:pPr marL="457200" indent="-457200">
              <a:buFont typeface="+mj-lt"/>
              <a:buAutoNum type="arabicParenR"/>
            </a:pPr>
            <a:r>
              <a:rPr lang="en-IN" sz="1400" dirty="0" smtClean="0"/>
              <a:t>SVC</a:t>
            </a:r>
          </a:p>
          <a:p>
            <a:pPr marL="457200" indent="-457200">
              <a:buFont typeface="+mj-lt"/>
              <a:buAutoNum type="arabicParenR"/>
            </a:pPr>
            <a:r>
              <a:rPr lang="en-IN" sz="1400" dirty="0" smtClean="0"/>
              <a:t>Gradient Boosting classifier</a:t>
            </a:r>
            <a:endParaRPr lang="en-IN" sz="1400" dirty="0"/>
          </a:p>
          <a:p>
            <a:pPr marL="0" indent="0">
              <a:buNone/>
            </a:pPr>
            <a:endParaRPr lang="en-IN" sz="1400" dirty="0"/>
          </a:p>
          <a:p>
            <a:r>
              <a:rPr lang="en-IN" sz="1400" b="1" dirty="0" smtClean="0"/>
              <a:t>Evaluations metrics studied:</a:t>
            </a:r>
          </a:p>
          <a:p>
            <a:pPr marL="0" indent="0">
              <a:buNone/>
            </a:pPr>
            <a:endParaRPr lang="en-IN" sz="1400" b="1" dirty="0" smtClean="0"/>
          </a:p>
          <a:p>
            <a:pPr marL="457200" indent="-457200">
              <a:buFont typeface="+mj-lt"/>
              <a:buAutoNum type="arabicParenR"/>
            </a:pPr>
            <a:r>
              <a:rPr lang="en-IN" sz="1400" dirty="0" smtClean="0"/>
              <a:t>Accuracy score</a:t>
            </a:r>
          </a:p>
          <a:p>
            <a:pPr marL="457200" indent="-457200">
              <a:buFont typeface="+mj-lt"/>
              <a:buAutoNum type="arabicParenR"/>
            </a:pPr>
            <a:r>
              <a:rPr lang="en-IN" sz="1400" dirty="0" smtClean="0"/>
              <a:t>Cross validation scores</a:t>
            </a:r>
          </a:p>
          <a:p>
            <a:pPr marL="457200" indent="-457200">
              <a:buFont typeface="+mj-lt"/>
              <a:buAutoNum type="arabicParenR"/>
            </a:pPr>
            <a:r>
              <a:rPr lang="en-IN" sz="1400" dirty="0" smtClean="0"/>
              <a:t>Classification reports</a:t>
            </a:r>
          </a:p>
          <a:p>
            <a:pPr marL="457200" indent="-457200">
              <a:buFont typeface="+mj-lt"/>
              <a:buAutoNum type="arabicParenR"/>
            </a:pPr>
            <a:r>
              <a:rPr lang="en-IN" sz="1400" dirty="0" smtClean="0"/>
              <a:t>Confusion matrix</a:t>
            </a:r>
          </a:p>
          <a:p>
            <a:pPr marL="457200" indent="-457200">
              <a:buFont typeface="+mj-lt"/>
              <a:buAutoNum type="arabicParenR"/>
            </a:pPr>
            <a:r>
              <a:rPr lang="en-IN" sz="1400" dirty="0" smtClean="0"/>
              <a:t>Auc Roc score</a:t>
            </a:r>
          </a:p>
        </p:txBody>
      </p:sp>
    </p:spTree>
    <p:extLst>
      <p:ext uri="{BB962C8B-B14F-4D97-AF65-F5344CB8AC3E}">
        <p14:creationId xmlns:p14="http://schemas.microsoft.com/office/powerpoint/2010/main" val="1993786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Understanding the Evaluation metrics</a:t>
            </a:r>
            <a:endParaRPr lang="en-IN" dirty="0">
              <a:solidFill>
                <a:schemeClr val="tx1"/>
              </a:solidFill>
            </a:endParaRPr>
          </a:p>
        </p:txBody>
      </p:sp>
      <p:sp>
        <p:nvSpPr>
          <p:cNvPr id="3" name="Content Placeholder 2"/>
          <p:cNvSpPr>
            <a:spLocks noGrp="1"/>
          </p:cNvSpPr>
          <p:nvPr>
            <p:ph sz="quarter" idx="1"/>
          </p:nvPr>
        </p:nvSpPr>
        <p:spPr/>
        <p:txBody>
          <a:bodyPr>
            <a:normAutofit fontScale="85000" lnSpcReduction="10000"/>
          </a:bodyPr>
          <a:lstStyle/>
          <a:p>
            <a:r>
              <a:rPr lang="en-IN" sz="2800" dirty="0"/>
              <a:t>Choosing the right metric is crucial while evaluating machine learning (ML) models. </a:t>
            </a:r>
          </a:p>
          <a:p>
            <a:endParaRPr lang="en-IN" sz="2800" dirty="0"/>
          </a:p>
          <a:p>
            <a:r>
              <a:rPr lang="en-IN" sz="2800" dirty="0"/>
              <a:t>Various metrics are proposed to evaluate ML models in different applications .</a:t>
            </a:r>
          </a:p>
          <a:p>
            <a:endParaRPr lang="en-IN" sz="2800" dirty="0"/>
          </a:p>
          <a:p>
            <a:r>
              <a:rPr lang="en-IN" sz="2800" dirty="0"/>
              <a:t>In some applications looking at a single metric may not give you the whole picture of the problem you are solving, and you may want to use a subset of the metrics.</a:t>
            </a:r>
          </a:p>
          <a:p>
            <a:pPr marL="0" indent="0">
              <a:buNone/>
            </a:pPr>
            <a:endParaRPr lang="en-IN" sz="2800" dirty="0"/>
          </a:p>
          <a:p>
            <a:r>
              <a:rPr lang="en-IN" sz="2800" dirty="0"/>
              <a:t>There are various ways to evaluate a classification model, and we will be covering some of the most popular ones</a:t>
            </a:r>
            <a:r>
              <a:rPr lang="en-IN" dirty="0"/>
              <a:t>.</a:t>
            </a:r>
          </a:p>
          <a:p>
            <a:endParaRPr lang="en-IN" dirty="0"/>
          </a:p>
        </p:txBody>
      </p:sp>
    </p:spTree>
    <p:extLst>
      <p:ext uri="{BB962C8B-B14F-4D97-AF65-F5344CB8AC3E}">
        <p14:creationId xmlns:p14="http://schemas.microsoft.com/office/powerpoint/2010/main" val="1440857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92696"/>
            <a:ext cx="8534400" cy="758952"/>
          </a:xfrm>
        </p:spPr>
        <p:txBody>
          <a:bodyPr>
            <a:noAutofit/>
          </a:bodyPr>
          <a:lstStyle/>
          <a:p>
            <a:r>
              <a:rPr lang="en-IN" sz="3600" dirty="0">
                <a:solidFill>
                  <a:schemeClr val="tx1"/>
                </a:solidFill>
              </a:rPr>
              <a:t>Classification Accuracy</a:t>
            </a:r>
            <a:br>
              <a:rPr lang="en-IN" sz="3600" dirty="0">
                <a:solidFill>
                  <a:schemeClr val="tx1"/>
                </a:solidFill>
              </a:rPr>
            </a:br>
            <a:endParaRPr lang="en-IN" sz="3600" dirty="0">
              <a:solidFill>
                <a:schemeClr val="tx1"/>
              </a:solidFill>
            </a:endParaRPr>
          </a:p>
        </p:txBody>
      </p:sp>
      <p:sp>
        <p:nvSpPr>
          <p:cNvPr id="3" name="Content Placeholder 2"/>
          <p:cNvSpPr>
            <a:spLocks noGrp="1"/>
          </p:cNvSpPr>
          <p:nvPr>
            <p:ph sz="quarter" idx="1"/>
          </p:nvPr>
        </p:nvSpPr>
        <p:spPr/>
        <p:txBody>
          <a:bodyPr>
            <a:normAutofit fontScale="85000" lnSpcReduction="10000"/>
          </a:bodyPr>
          <a:lstStyle/>
          <a:p>
            <a:endParaRPr lang="en-IN" sz="2000" dirty="0" smtClean="0"/>
          </a:p>
          <a:p>
            <a:r>
              <a:rPr lang="en-IN" sz="2000" dirty="0" smtClean="0"/>
              <a:t>Classification </a:t>
            </a:r>
            <a:r>
              <a:rPr lang="en-IN" sz="2000" dirty="0"/>
              <a:t>accuracy is perhaps the simplest metrics one can imagine, and is </a:t>
            </a:r>
            <a:r>
              <a:rPr lang="en-IN" sz="2000" dirty="0" smtClean="0"/>
              <a:t>defined </a:t>
            </a:r>
            <a:r>
              <a:rPr lang="en-IN" sz="2000" dirty="0"/>
              <a:t>as the number of correct predictions divided by the total number of 	predictions, multiplied by 100</a:t>
            </a:r>
            <a:r>
              <a:rPr lang="en-IN" sz="2000" dirty="0" smtClean="0"/>
              <a:t>.</a:t>
            </a:r>
          </a:p>
          <a:p>
            <a:endParaRPr lang="en-IN" sz="2000" dirty="0"/>
          </a:p>
          <a:p>
            <a:endParaRPr lang="en-IN" sz="2000" dirty="0" smtClean="0"/>
          </a:p>
          <a:p>
            <a:endParaRPr lang="en-IN" sz="2000" dirty="0" smtClean="0"/>
          </a:p>
          <a:p>
            <a:endParaRPr lang="en-IN" sz="2000" dirty="0"/>
          </a:p>
          <a:p>
            <a:endParaRPr lang="en-IN" sz="2000" dirty="0" smtClean="0"/>
          </a:p>
          <a:p>
            <a:pPr marL="0" indent="0">
              <a:buNone/>
            </a:pPr>
            <a:endParaRPr lang="en-IN" sz="2000" dirty="0" smtClean="0"/>
          </a:p>
          <a:p>
            <a:r>
              <a:rPr lang="en-IN" sz="2000" dirty="0"/>
              <a:t> </a:t>
            </a:r>
            <a:r>
              <a:rPr lang="en-IN" sz="2000" dirty="0" smtClean="0"/>
              <a:t>For an example</a:t>
            </a:r>
            <a:r>
              <a:rPr lang="en-IN" sz="2000" dirty="0"/>
              <a:t>, </a:t>
            </a:r>
            <a:r>
              <a:rPr lang="en-IN" sz="2000" dirty="0" smtClean="0"/>
              <a:t>if out </a:t>
            </a:r>
            <a:r>
              <a:rPr lang="en-IN" sz="2000" dirty="0"/>
              <a:t>of 1100 samples 1030 </a:t>
            </a:r>
            <a:r>
              <a:rPr lang="en-IN" sz="2000" dirty="0" smtClean="0"/>
              <a:t>are </a:t>
            </a:r>
            <a:r>
              <a:rPr lang="en-IN" sz="2000" dirty="0"/>
              <a:t>predicted correctly, </a:t>
            </a:r>
            <a:r>
              <a:rPr lang="en-IN" sz="2000" dirty="0" smtClean="0"/>
              <a:t>the classification </a:t>
            </a:r>
            <a:r>
              <a:rPr lang="en-IN" sz="2000" dirty="0"/>
              <a:t>accuracy </a:t>
            </a:r>
            <a:r>
              <a:rPr lang="en-IN" sz="2000" dirty="0" smtClean="0"/>
              <a:t>can be given as :</a:t>
            </a:r>
          </a:p>
          <a:p>
            <a:pPr marL="0" indent="0">
              <a:buNone/>
            </a:pPr>
            <a:endParaRPr lang="en-IN" sz="2000" dirty="0"/>
          </a:p>
          <a:p>
            <a:r>
              <a:rPr lang="en-IN" sz="2000" dirty="0" smtClean="0"/>
              <a:t>Classification </a:t>
            </a:r>
            <a:r>
              <a:rPr lang="en-IN" sz="2000" dirty="0"/>
              <a:t>accuracy= </a:t>
            </a:r>
            <a:r>
              <a:rPr lang="en-IN" sz="2000" dirty="0" smtClean="0"/>
              <a:t>1030/1100</a:t>
            </a:r>
            <a:r>
              <a:rPr lang="en-IN" sz="2000" dirty="0"/>
              <a:t>= 93.6%</a:t>
            </a:r>
          </a:p>
          <a:p>
            <a:endParaRPr lang="en-IN" sz="2000" dirty="0" smtClean="0"/>
          </a:p>
          <a:p>
            <a:r>
              <a:rPr lang="en-US" sz="2000" dirty="0"/>
              <a:t>It works well only if there are equal number of samples belonging to each </a:t>
            </a:r>
            <a:r>
              <a:rPr lang="en-US" sz="2000" dirty="0" smtClean="0"/>
              <a:t>class.</a:t>
            </a:r>
            <a:endParaRPr lang="en-IN" sz="20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837" y="2852936"/>
            <a:ext cx="4886325"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9875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Confusion matrix</a:t>
            </a:r>
            <a:endParaRPr lang="en-IN" dirty="0">
              <a:solidFill>
                <a:schemeClr val="tx1"/>
              </a:solidFill>
            </a:endParaRPr>
          </a:p>
        </p:txBody>
      </p:sp>
      <p:pic>
        <p:nvPicPr>
          <p:cNvPr id="4" name="Content Placeholder 3" descr="Measuring Performance: The Confusion Matrix – Glass Box"/>
          <p:cNvPicPr>
            <a:picLocks noGrp="1"/>
          </p:cNvPicPr>
          <p:nvPr>
            <p:ph sz="quarter" idx="1"/>
          </p:nvPr>
        </p:nvPicPr>
        <p:blipFill rotWithShape="1">
          <a:blip r:embed="rId2">
            <a:extLst>
              <a:ext uri="{28A0092B-C50C-407E-A947-70E740481C1C}">
                <a14:useLocalDpi xmlns:a14="http://schemas.microsoft.com/office/drawing/2010/main" val="0"/>
              </a:ext>
            </a:extLst>
          </a:blip>
          <a:srcRect l="9926" t="22549" r="14524"/>
          <a:stretch/>
        </p:blipFill>
        <p:spPr bwMode="auto">
          <a:xfrm>
            <a:off x="5148064" y="2204864"/>
            <a:ext cx="3600400" cy="3096344"/>
          </a:xfrm>
          <a:prstGeom prst="rect">
            <a:avLst/>
          </a:prstGeom>
          <a:noFill/>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467544" y="1733650"/>
            <a:ext cx="4572000" cy="4247317"/>
          </a:xfrm>
          <a:prstGeom prst="rect">
            <a:avLst/>
          </a:prstGeom>
        </p:spPr>
        <p:txBody>
          <a:bodyPr>
            <a:spAutoFit/>
          </a:bodyPr>
          <a:lstStyle/>
          <a:p>
            <a:r>
              <a:rPr lang="en-IN" b="1" dirty="0"/>
              <a:t>TRUE POSITIVE</a:t>
            </a:r>
            <a:r>
              <a:rPr lang="en-IN" dirty="0"/>
              <a:t>: measures the proportion of actual positives that are correctly </a:t>
            </a:r>
            <a:r>
              <a:rPr lang="en-IN" dirty="0" smtClean="0"/>
              <a:t>identified.</a:t>
            </a:r>
          </a:p>
          <a:p>
            <a:r>
              <a:rPr lang="en-IN" dirty="0"/>
              <a:t/>
            </a:r>
            <a:br>
              <a:rPr lang="en-IN" dirty="0"/>
            </a:br>
            <a:r>
              <a:rPr lang="en-IN" b="1" dirty="0" smtClean="0"/>
              <a:t>TRUE </a:t>
            </a:r>
            <a:r>
              <a:rPr lang="en-IN" b="1" dirty="0"/>
              <a:t>NEGATIVE</a:t>
            </a:r>
            <a:r>
              <a:rPr lang="en-IN" dirty="0"/>
              <a:t>: measures the proportion of actual positives that are not </a:t>
            </a:r>
            <a:r>
              <a:rPr lang="en-IN" dirty="0" smtClean="0"/>
              <a:t>correctly </a:t>
            </a:r>
            <a:r>
              <a:rPr lang="en-IN" dirty="0"/>
              <a:t>identified.</a:t>
            </a:r>
            <a:br>
              <a:rPr lang="en-IN" dirty="0"/>
            </a:br>
            <a:r>
              <a:rPr lang="en-IN" dirty="0"/>
              <a:t>	</a:t>
            </a:r>
            <a:endParaRPr lang="en-IN" dirty="0" smtClean="0"/>
          </a:p>
          <a:p>
            <a:r>
              <a:rPr lang="en-IN" b="1" dirty="0" smtClean="0"/>
              <a:t>FALSE </a:t>
            </a:r>
            <a:r>
              <a:rPr lang="en-IN" b="1" dirty="0"/>
              <a:t>POSITIVE</a:t>
            </a:r>
            <a:r>
              <a:rPr lang="en-IN" dirty="0"/>
              <a:t>: measures the proportion of actual negatives that are correctly </a:t>
            </a:r>
            <a:r>
              <a:rPr lang="en-IN" dirty="0" smtClean="0"/>
              <a:t>identified.</a:t>
            </a:r>
          </a:p>
          <a:p>
            <a:r>
              <a:rPr lang="en-IN" dirty="0"/>
              <a:t/>
            </a:r>
            <a:br>
              <a:rPr lang="en-IN" dirty="0"/>
            </a:br>
            <a:r>
              <a:rPr lang="en-IN" b="1" dirty="0" smtClean="0"/>
              <a:t>FALSE </a:t>
            </a:r>
            <a:r>
              <a:rPr lang="en-IN" b="1" dirty="0"/>
              <a:t>NEGATIVE</a:t>
            </a:r>
            <a:r>
              <a:rPr lang="en-IN" dirty="0"/>
              <a:t>: measures the proportion of actual negatives that are not </a:t>
            </a:r>
            <a:r>
              <a:rPr lang="en-IN" dirty="0" smtClean="0"/>
              <a:t>correctly </a:t>
            </a:r>
            <a:r>
              <a:rPr lang="en-IN" dirty="0"/>
              <a:t>identified.</a:t>
            </a:r>
          </a:p>
        </p:txBody>
      </p:sp>
    </p:spTree>
    <p:extLst>
      <p:ext uri="{BB962C8B-B14F-4D97-AF65-F5344CB8AC3E}">
        <p14:creationId xmlns:p14="http://schemas.microsoft.com/office/powerpoint/2010/main" val="9895154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Example of confusion matrix</a:t>
            </a:r>
            <a:endParaRPr lang="en-IN" dirty="0">
              <a:solidFill>
                <a:schemeClr val="tx1"/>
              </a:solidFill>
            </a:endParaRPr>
          </a:p>
        </p:txBody>
      </p:sp>
      <p:pic>
        <p:nvPicPr>
          <p:cNvPr id="4" name="Content Placeholder 3" descr="https://miro.medium.com/max/1106/1*nAzxxt0jiM9YttcxL0kLOQ.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741018" y="3717032"/>
            <a:ext cx="3585790" cy="2275998"/>
          </a:xfrm>
          <a:prstGeom prst="rect">
            <a:avLst/>
          </a:prstGeom>
          <a:noFill/>
          <a:ln>
            <a:noFill/>
          </a:ln>
        </p:spPr>
      </p:pic>
      <p:sp>
        <p:nvSpPr>
          <p:cNvPr id="5" name="Rectangle 4"/>
          <p:cNvSpPr/>
          <p:nvPr/>
        </p:nvSpPr>
        <p:spPr>
          <a:xfrm>
            <a:off x="467544" y="1628800"/>
            <a:ext cx="8208912" cy="1477328"/>
          </a:xfrm>
          <a:prstGeom prst="rect">
            <a:avLst/>
          </a:prstGeom>
        </p:spPr>
        <p:txBody>
          <a:bodyPr wrap="square">
            <a:spAutoFit/>
          </a:bodyPr>
          <a:lstStyle/>
          <a:p>
            <a:r>
              <a:rPr lang="en-IN" dirty="0"/>
              <a:t>Let’s assume we are building a binary </a:t>
            </a:r>
            <a:r>
              <a:rPr lang="en-IN" dirty="0" smtClean="0"/>
              <a:t>classification </a:t>
            </a:r>
            <a:r>
              <a:rPr lang="en-IN" dirty="0"/>
              <a:t>to classify cat images from non-cat images. </a:t>
            </a:r>
            <a:endParaRPr lang="en-IN" dirty="0" smtClean="0"/>
          </a:p>
          <a:p>
            <a:endParaRPr lang="en-IN" dirty="0" smtClean="0"/>
          </a:p>
          <a:p>
            <a:r>
              <a:rPr lang="en-IN" dirty="0" smtClean="0"/>
              <a:t>And </a:t>
            </a:r>
            <a:r>
              <a:rPr lang="en-IN" dirty="0"/>
              <a:t>let’s assume our test set </a:t>
            </a:r>
            <a:r>
              <a:rPr lang="en-IN" dirty="0" smtClean="0"/>
              <a:t>has </a:t>
            </a:r>
            <a:r>
              <a:rPr lang="en-IN" dirty="0"/>
              <a:t>1100 images (1000 non-cat images, and 100 cat images), with the </a:t>
            </a:r>
            <a:r>
              <a:rPr lang="en-IN" dirty="0" smtClean="0"/>
              <a:t>below confusion </a:t>
            </a:r>
            <a:r>
              <a:rPr lang="en-IN" dirty="0"/>
              <a:t>matrix.</a:t>
            </a:r>
          </a:p>
        </p:txBody>
      </p:sp>
    </p:spTree>
    <p:extLst>
      <p:ext uri="{BB962C8B-B14F-4D97-AF65-F5344CB8AC3E}">
        <p14:creationId xmlns:p14="http://schemas.microsoft.com/office/powerpoint/2010/main" val="27103879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Example of confusion matrix</a:t>
            </a:r>
            <a:endParaRPr lang="en-IN" dirty="0">
              <a:solidFill>
                <a:schemeClr val="tx1"/>
              </a:solidFill>
            </a:endParaRPr>
          </a:p>
        </p:txBody>
      </p:sp>
      <p:pic>
        <p:nvPicPr>
          <p:cNvPr id="4" name="Content Placeholder 3" descr="https://miro.medium.com/max/1106/1*nAzxxt0jiM9YttcxL0kLOQ.png"/>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652120" y="2564904"/>
            <a:ext cx="2880320" cy="2232248"/>
          </a:xfrm>
          <a:prstGeom prst="rect">
            <a:avLst/>
          </a:prstGeom>
          <a:noFill/>
          <a:ln>
            <a:noFill/>
          </a:ln>
        </p:spPr>
      </p:pic>
      <p:sp>
        <p:nvSpPr>
          <p:cNvPr id="5" name="Rectangle 4"/>
          <p:cNvSpPr/>
          <p:nvPr/>
        </p:nvSpPr>
        <p:spPr>
          <a:xfrm>
            <a:off x="323528" y="1484784"/>
            <a:ext cx="5112568" cy="4770537"/>
          </a:xfrm>
          <a:prstGeom prst="rect">
            <a:avLst/>
          </a:prstGeom>
        </p:spPr>
        <p:txBody>
          <a:bodyPr wrap="square">
            <a:spAutoFit/>
          </a:bodyPr>
          <a:lstStyle/>
          <a:p>
            <a:r>
              <a:rPr lang="en-IN" sz="1600" dirty="0"/>
              <a:t>Out of 100 cat images the model has predicted 90 of them correctly and has </a:t>
            </a:r>
            <a:r>
              <a:rPr lang="en-IN" sz="1600" dirty="0" err="1" smtClean="0"/>
              <a:t>mis</a:t>
            </a:r>
            <a:r>
              <a:rPr lang="en-IN" sz="1600" dirty="0" smtClean="0"/>
              <a:t>-classified </a:t>
            </a:r>
            <a:r>
              <a:rPr lang="en-IN" sz="1600" dirty="0"/>
              <a:t>10 of them. </a:t>
            </a:r>
            <a:endParaRPr lang="en-IN" sz="1600" dirty="0" smtClean="0"/>
          </a:p>
          <a:p>
            <a:endParaRPr lang="en-IN" sz="1600" dirty="0"/>
          </a:p>
          <a:p>
            <a:r>
              <a:rPr lang="en-IN" sz="1600" dirty="0" smtClean="0"/>
              <a:t>If </a:t>
            </a:r>
            <a:r>
              <a:rPr lang="en-IN" sz="1600" dirty="0"/>
              <a:t>we refer to the “cat” class as positive and the non-cat class as </a:t>
            </a:r>
            <a:r>
              <a:rPr lang="en-IN" sz="1600" dirty="0" smtClean="0"/>
              <a:t>negative </a:t>
            </a:r>
            <a:r>
              <a:rPr lang="en-IN" sz="1600" dirty="0"/>
              <a:t>class, then 90 samples predicted as cat are considered as a true-positive, and </a:t>
            </a:r>
            <a:r>
              <a:rPr lang="en-IN" sz="1600" dirty="0" smtClean="0"/>
              <a:t>the </a:t>
            </a:r>
            <a:r>
              <a:rPr lang="en-IN" sz="1600" dirty="0"/>
              <a:t>10 samples predicted as non-cat are false negative</a:t>
            </a:r>
            <a:r>
              <a:rPr lang="en-IN" sz="1600" dirty="0" smtClean="0"/>
              <a:t>.</a:t>
            </a:r>
          </a:p>
          <a:p>
            <a:endParaRPr lang="en-IN" sz="1600" dirty="0"/>
          </a:p>
          <a:p>
            <a:r>
              <a:rPr lang="en-IN" sz="1600" dirty="0" smtClean="0"/>
              <a:t>Out </a:t>
            </a:r>
            <a:r>
              <a:rPr lang="en-IN" sz="1600" dirty="0"/>
              <a:t>of 1000 non-cat images, the model has classified 940 of them correctly, and </a:t>
            </a:r>
            <a:r>
              <a:rPr lang="en-IN" sz="1600" dirty="0" err="1" smtClean="0"/>
              <a:t>mis</a:t>
            </a:r>
            <a:r>
              <a:rPr lang="en-IN" sz="1600" dirty="0" smtClean="0"/>
              <a:t>-classified </a:t>
            </a:r>
            <a:r>
              <a:rPr lang="en-IN" sz="1600" dirty="0"/>
              <a:t>60 of them. </a:t>
            </a:r>
            <a:endParaRPr lang="en-IN" sz="1600" dirty="0" smtClean="0"/>
          </a:p>
          <a:p>
            <a:endParaRPr lang="en-IN" sz="1600" dirty="0"/>
          </a:p>
          <a:p>
            <a:r>
              <a:rPr lang="en-IN" sz="1600" dirty="0" smtClean="0"/>
              <a:t>The </a:t>
            </a:r>
            <a:r>
              <a:rPr lang="en-IN" sz="1600" dirty="0"/>
              <a:t>940 correctly classified samples are referred as </a:t>
            </a:r>
            <a:r>
              <a:rPr lang="en-IN" sz="1600" dirty="0" smtClean="0"/>
              <a:t>true-negative</a:t>
            </a:r>
            <a:r>
              <a:rPr lang="en-IN" sz="1600" dirty="0"/>
              <a:t>, and those 60 are referred as false-positive.</a:t>
            </a:r>
          </a:p>
          <a:p>
            <a:endParaRPr lang="en-IN" sz="1600" dirty="0" smtClean="0"/>
          </a:p>
          <a:p>
            <a:r>
              <a:rPr lang="en-IN" sz="1600" dirty="0" smtClean="0"/>
              <a:t>As </a:t>
            </a:r>
            <a:r>
              <a:rPr lang="en-IN" sz="1600" dirty="0"/>
              <a:t>we can see diagonal elements of this matrix denote the correct prediction for </a:t>
            </a:r>
            <a:r>
              <a:rPr lang="en-IN" sz="1600" dirty="0" smtClean="0"/>
              <a:t>different </a:t>
            </a:r>
            <a:r>
              <a:rPr lang="en-IN" sz="1600" dirty="0"/>
              <a:t>classes, while the off-diagonal elements denote the samples which are </a:t>
            </a:r>
            <a:r>
              <a:rPr lang="en-IN" sz="1600" dirty="0" err="1" smtClean="0"/>
              <a:t>mis</a:t>
            </a:r>
            <a:r>
              <a:rPr lang="en-IN" sz="1600" dirty="0" smtClean="0"/>
              <a:t>-classified</a:t>
            </a:r>
            <a:r>
              <a:rPr lang="en-IN" sz="1600" dirty="0"/>
              <a:t>.</a:t>
            </a:r>
          </a:p>
        </p:txBody>
      </p:sp>
    </p:spTree>
    <p:extLst>
      <p:ext uri="{BB962C8B-B14F-4D97-AF65-F5344CB8AC3E}">
        <p14:creationId xmlns:p14="http://schemas.microsoft.com/office/powerpoint/2010/main" val="693623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Classification report</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endParaRPr lang="en-US" sz="2000" dirty="0" smtClean="0"/>
          </a:p>
          <a:p>
            <a:r>
              <a:rPr lang="en-US" sz="2000" dirty="0" smtClean="0"/>
              <a:t>The </a:t>
            </a:r>
            <a:r>
              <a:rPr lang="en-US" sz="2000" dirty="0"/>
              <a:t>classification report visualizer displays the precision, recall, F1, and support scores for the model</a:t>
            </a:r>
            <a:r>
              <a:rPr lang="en-US" sz="2000" dirty="0" smtClean="0"/>
              <a:t>.</a:t>
            </a:r>
          </a:p>
          <a:p>
            <a:pPr marL="0" indent="0">
              <a:buNone/>
            </a:pPr>
            <a:endParaRPr lang="en-US" sz="2000" dirty="0" smtClean="0"/>
          </a:p>
          <a:p>
            <a:r>
              <a:rPr lang="en-US" sz="2000" dirty="0" smtClean="0"/>
              <a:t>An example of classification report is shown below:</a:t>
            </a:r>
          </a:p>
          <a:p>
            <a:endParaRPr lang="en-IN"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501008"/>
            <a:ext cx="5807596" cy="269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888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solidFill>
                  <a:schemeClr val="tx1"/>
                </a:solidFill>
              </a:rPr>
              <a:t>Terminologies related to classification report</a:t>
            </a:r>
            <a:endParaRPr lang="en-IN" dirty="0">
              <a:solidFill>
                <a:schemeClr val="tx1"/>
              </a:solidFill>
            </a:endParaRPr>
          </a:p>
        </p:txBody>
      </p:sp>
      <p:sp>
        <p:nvSpPr>
          <p:cNvPr id="3" name="Content Placeholder 2"/>
          <p:cNvSpPr>
            <a:spLocks noGrp="1"/>
          </p:cNvSpPr>
          <p:nvPr>
            <p:ph sz="quarter" idx="1"/>
          </p:nvPr>
        </p:nvSpPr>
        <p:spPr/>
        <p:txBody>
          <a:bodyPr/>
          <a:lstStyle/>
          <a:p>
            <a:endParaRPr lang="en-US" sz="2000" dirty="0" smtClean="0"/>
          </a:p>
          <a:p>
            <a:pPr marL="0" indent="0">
              <a:buNone/>
            </a:pPr>
            <a:r>
              <a:rPr lang="en-US" sz="2000" dirty="0" smtClean="0"/>
              <a:t>There </a:t>
            </a:r>
            <a:r>
              <a:rPr lang="en-US" sz="2000" dirty="0"/>
              <a:t>are four ways to check if the predictions are right or wrong</a:t>
            </a:r>
            <a:r>
              <a:rPr lang="en-US" sz="2000" dirty="0" smtClean="0"/>
              <a:t>:</a:t>
            </a:r>
          </a:p>
          <a:p>
            <a:pPr marL="0" indent="0">
              <a:buNone/>
            </a:pPr>
            <a:endParaRPr lang="en-US" sz="2000" dirty="0"/>
          </a:p>
          <a:p>
            <a:r>
              <a:rPr lang="en-US" sz="2000" b="1" dirty="0"/>
              <a:t>TN / True Negative</a:t>
            </a:r>
            <a:r>
              <a:rPr lang="en-US" sz="2000" dirty="0"/>
              <a:t>: the case was negative and predicted </a:t>
            </a:r>
            <a:r>
              <a:rPr lang="en-US" sz="2000" dirty="0" smtClean="0"/>
              <a:t>negative</a:t>
            </a:r>
          </a:p>
          <a:p>
            <a:pPr marL="0" indent="0">
              <a:buNone/>
            </a:pPr>
            <a:endParaRPr lang="en-US" sz="2000" dirty="0"/>
          </a:p>
          <a:p>
            <a:r>
              <a:rPr lang="en-US" sz="2000" b="1" dirty="0"/>
              <a:t>TP / True Positive</a:t>
            </a:r>
            <a:r>
              <a:rPr lang="en-US" sz="2000" dirty="0"/>
              <a:t>: the case was positive and predicted </a:t>
            </a:r>
            <a:r>
              <a:rPr lang="en-US" sz="2000" dirty="0" smtClean="0"/>
              <a:t>positive</a:t>
            </a:r>
          </a:p>
          <a:p>
            <a:pPr marL="0" indent="0">
              <a:buNone/>
            </a:pPr>
            <a:endParaRPr lang="en-US" sz="2000" dirty="0"/>
          </a:p>
          <a:p>
            <a:r>
              <a:rPr lang="en-US" sz="2000" b="1" dirty="0"/>
              <a:t>FN / False Negative</a:t>
            </a:r>
            <a:r>
              <a:rPr lang="en-US" sz="2000" dirty="0"/>
              <a:t>: the case was positive but predicted </a:t>
            </a:r>
            <a:r>
              <a:rPr lang="en-US" sz="2000" dirty="0" smtClean="0"/>
              <a:t>negative</a:t>
            </a:r>
          </a:p>
          <a:p>
            <a:pPr marL="0" indent="0">
              <a:buNone/>
            </a:pPr>
            <a:endParaRPr lang="en-US" sz="2000" dirty="0"/>
          </a:p>
          <a:p>
            <a:r>
              <a:rPr lang="en-US" sz="2000" b="1" dirty="0"/>
              <a:t>FP / False Positive</a:t>
            </a:r>
            <a:r>
              <a:rPr lang="en-US" sz="2000" dirty="0"/>
              <a:t>: the case was negative but predicted positive</a:t>
            </a:r>
          </a:p>
          <a:p>
            <a:endParaRPr lang="en-IN" dirty="0"/>
          </a:p>
        </p:txBody>
      </p:sp>
    </p:spTree>
    <p:extLst>
      <p:ext uri="{BB962C8B-B14F-4D97-AF65-F5344CB8AC3E}">
        <p14:creationId xmlns:p14="http://schemas.microsoft.com/office/powerpoint/2010/main" val="2414237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Precision</a:t>
            </a:r>
            <a:endParaRPr lang="en-IN"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endParaRPr lang="en-US" sz="2000" b="1" dirty="0" smtClean="0"/>
          </a:p>
          <a:p>
            <a:r>
              <a:rPr lang="en-US" sz="2000" b="1" dirty="0" smtClean="0"/>
              <a:t>Precision </a:t>
            </a:r>
            <a:r>
              <a:rPr lang="en-US" sz="2000" b="1" dirty="0"/>
              <a:t>— </a:t>
            </a:r>
            <a:r>
              <a:rPr lang="en-US" sz="2000" b="1" i="1" dirty="0"/>
              <a:t>What percent of your predictions were correct</a:t>
            </a:r>
            <a:r>
              <a:rPr lang="en-US" sz="2000" b="1" i="1" dirty="0" smtClean="0"/>
              <a:t>?</a:t>
            </a:r>
          </a:p>
          <a:p>
            <a:pPr marL="0" indent="0">
              <a:buNone/>
            </a:pPr>
            <a:endParaRPr lang="en-US" sz="2000" dirty="0"/>
          </a:p>
          <a:p>
            <a:r>
              <a:rPr lang="en-US" sz="2000" dirty="0"/>
              <a:t>Precision is the ability of a classifier not to label an instance positive that is actually negative. </a:t>
            </a:r>
            <a:endParaRPr lang="en-US" sz="2000" dirty="0" smtClean="0"/>
          </a:p>
          <a:p>
            <a:endParaRPr lang="en-US" sz="2000" dirty="0"/>
          </a:p>
          <a:p>
            <a:r>
              <a:rPr lang="en-US" sz="2000" dirty="0" smtClean="0"/>
              <a:t>For </a:t>
            </a:r>
            <a:r>
              <a:rPr lang="en-US" sz="2000" dirty="0"/>
              <a:t>each class, it is defined as the ratio of true positives to the sum of a true positive and false positive</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r>
              <a:rPr lang="en-US" sz="2000" dirty="0" smtClean="0"/>
              <a:t>Precision</a:t>
            </a:r>
            <a:r>
              <a:rPr lang="en-US" sz="2000" dirty="0"/>
              <a:t>:- Accuracy of positive predictions.</a:t>
            </a:r>
          </a:p>
          <a:p>
            <a:endParaRPr lang="en-IN" sz="20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394" t="23589" r="28916" b="26043"/>
          <a:stretch/>
        </p:blipFill>
        <p:spPr bwMode="auto">
          <a:xfrm>
            <a:off x="3059832" y="4365104"/>
            <a:ext cx="3384376"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978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Conceptual Background domain Knowledge</a:t>
            </a:r>
            <a:endParaRPr lang="en-IN" dirty="0">
              <a:solidFill>
                <a:schemeClr val="tx1"/>
              </a:solidFill>
            </a:endParaRPr>
          </a:p>
        </p:txBody>
      </p:sp>
      <p:pic>
        <p:nvPicPr>
          <p:cNvPr id="4" name="Content Placeholder 3" descr="File:How to Spot Fake News.pdf"/>
          <p:cNvPicPr>
            <a:picLocks noGr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11760" y="1988840"/>
            <a:ext cx="4536504" cy="4464496"/>
          </a:xfrm>
          <a:prstGeom prst="rect">
            <a:avLst/>
          </a:prstGeom>
          <a:noFill/>
          <a:ln>
            <a:noFill/>
          </a:ln>
        </p:spPr>
      </p:pic>
      <p:sp>
        <p:nvSpPr>
          <p:cNvPr id="5" name="TextBox 4"/>
          <p:cNvSpPr txBox="1"/>
          <p:nvPr/>
        </p:nvSpPr>
        <p:spPr>
          <a:xfrm>
            <a:off x="467544" y="1556792"/>
            <a:ext cx="7776864" cy="369332"/>
          </a:xfrm>
          <a:prstGeom prst="rect">
            <a:avLst/>
          </a:prstGeom>
          <a:noFill/>
        </p:spPr>
        <p:txBody>
          <a:bodyPr wrap="square" rtlCol="0">
            <a:spAutoFit/>
          </a:bodyPr>
          <a:lstStyle/>
          <a:p>
            <a:r>
              <a:rPr lang="en-IN" dirty="0" smtClean="0"/>
              <a:t>How can we differentiate between fake news and real news :</a:t>
            </a:r>
            <a:endParaRPr lang="en-IN" dirty="0"/>
          </a:p>
        </p:txBody>
      </p:sp>
    </p:spTree>
    <p:extLst>
      <p:ext uri="{BB962C8B-B14F-4D97-AF65-F5344CB8AC3E}">
        <p14:creationId xmlns:p14="http://schemas.microsoft.com/office/powerpoint/2010/main" val="4079972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Recall</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US" sz="2000" b="1" dirty="0"/>
              <a:t>Recall — </a:t>
            </a:r>
            <a:r>
              <a:rPr lang="en-US" sz="2000" b="1" i="1" dirty="0"/>
              <a:t>What percent of the positive cases did you catch</a:t>
            </a:r>
            <a:r>
              <a:rPr lang="en-US" sz="2000" b="1" i="1" dirty="0" smtClean="0"/>
              <a:t>?</a:t>
            </a:r>
          </a:p>
          <a:p>
            <a:endParaRPr lang="en-US" sz="2000" dirty="0"/>
          </a:p>
          <a:p>
            <a:r>
              <a:rPr lang="en-US" sz="2000" dirty="0"/>
              <a:t>Recall is the ability of a classifier to find all positive instances. For each class it is defined as the ratio of true positives to the sum of true positives and false negatives</a:t>
            </a:r>
            <a:r>
              <a:rPr lang="en-US" sz="2000" dirty="0" smtClean="0"/>
              <a:t>.</a:t>
            </a:r>
          </a:p>
          <a:p>
            <a:endParaRPr lang="en-US" sz="2000" dirty="0"/>
          </a:p>
          <a:p>
            <a:r>
              <a:rPr lang="en-US" sz="2000" dirty="0"/>
              <a:t>Recall:- Fraction of positives that were correctly identified</a:t>
            </a:r>
            <a:r>
              <a:rPr lang="en-US" sz="2000" dirty="0" smtClean="0"/>
              <a:t>.</a:t>
            </a:r>
          </a:p>
          <a:p>
            <a:pPr marL="0" indent="0">
              <a:buNone/>
            </a:pPr>
            <a:endParaRPr lang="en-US" sz="2000" dirty="0"/>
          </a:p>
          <a:p>
            <a:endParaRPr lang="en-IN" sz="2000" dirty="0" smtClean="0"/>
          </a:p>
          <a:p>
            <a:endParaRPr lang="en-IN" sz="2000" dirty="0"/>
          </a:p>
          <a:p>
            <a:endParaRPr lang="en-IN" sz="2000" dirty="0" smtClean="0"/>
          </a:p>
          <a:p>
            <a:r>
              <a:rPr lang="en-IN" sz="2000" dirty="0" smtClean="0"/>
              <a:t>Recall </a:t>
            </a:r>
            <a:r>
              <a:rPr lang="en-IN" sz="2000" dirty="0"/>
              <a:t>= TP/(TP+FN</a:t>
            </a:r>
            <a:r>
              <a:rPr lang="en-IN" sz="2000" dirty="0" smtClean="0"/>
              <a:t>) </a:t>
            </a:r>
            <a:endParaRPr lang="en-IN"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150032"/>
            <a:ext cx="4395589" cy="108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3802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F1 score</a:t>
            </a:r>
            <a:endParaRPr lang="en-IN" dirty="0">
              <a:solidFill>
                <a:schemeClr val="tx1"/>
              </a:solidFill>
            </a:endParaRPr>
          </a:p>
        </p:txBody>
      </p:sp>
      <p:sp>
        <p:nvSpPr>
          <p:cNvPr id="3" name="Content Placeholder 2"/>
          <p:cNvSpPr>
            <a:spLocks noGrp="1"/>
          </p:cNvSpPr>
          <p:nvPr>
            <p:ph sz="quarter" idx="1"/>
          </p:nvPr>
        </p:nvSpPr>
        <p:spPr/>
        <p:txBody>
          <a:bodyPr>
            <a:normAutofit fontScale="92500"/>
          </a:bodyPr>
          <a:lstStyle/>
          <a:p>
            <a:r>
              <a:rPr lang="en-US" sz="2000" b="1" dirty="0"/>
              <a:t>F1 score — </a:t>
            </a:r>
            <a:r>
              <a:rPr lang="en-US" sz="2000" b="1" i="1" dirty="0"/>
              <a:t>What percent of positive predictions were correct</a:t>
            </a:r>
            <a:r>
              <a:rPr lang="en-US" sz="2000" b="1" i="1" dirty="0" smtClean="0"/>
              <a:t>?</a:t>
            </a:r>
          </a:p>
          <a:p>
            <a:endParaRPr lang="en-US" sz="2000" dirty="0"/>
          </a:p>
          <a:p>
            <a:r>
              <a:rPr lang="en-US" sz="2000" dirty="0"/>
              <a:t>The F1 score is a weighted harmonic mean of precision and recall such that the best score is 1.0 and the worst is 0.0. F1 scores are lower than accuracy measures as they embed precision and recall into their computation. </a:t>
            </a:r>
            <a:endParaRPr lang="en-US" sz="2000" dirty="0" smtClean="0"/>
          </a:p>
          <a:p>
            <a:pPr marL="0" indent="0">
              <a:buNone/>
            </a:pPr>
            <a:endParaRPr lang="en-US" sz="2000" dirty="0" smtClean="0"/>
          </a:p>
          <a:p>
            <a:r>
              <a:rPr lang="en-US" sz="2000" dirty="0" smtClean="0"/>
              <a:t>As </a:t>
            </a:r>
            <a:r>
              <a:rPr lang="en-US" sz="2000" dirty="0"/>
              <a:t>a rule of thumb, the weighted average of F1 should be used to compare classifier models, not global accuracy</a:t>
            </a:r>
            <a:r>
              <a:rPr lang="en-US" sz="2000" dirty="0" smtClean="0"/>
              <a:t>.</a:t>
            </a:r>
          </a:p>
          <a:p>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r>
              <a:rPr lang="en-US" sz="2000" dirty="0"/>
              <a:t>F1 Score = 2*(Recall * Precision) / (Recall + Precision)</a:t>
            </a:r>
          </a:p>
          <a:p>
            <a:endParaRPr lang="en-IN" sz="2000" dirty="0"/>
          </a:p>
        </p:txBody>
      </p:sp>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4293096"/>
            <a:ext cx="4825157" cy="1034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0076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Support</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endParaRPr lang="en-US" sz="2000" dirty="0" smtClean="0"/>
          </a:p>
          <a:p>
            <a:endParaRPr lang="en-US" sz="2000" dirty="0"/>
          </a:p>
          <a:p>
            <a:r>
              <a:rPr lang="en-US" sz="2000" dirty="0" smtClean="0"/>
              <a:t>Support </a:t>
            </a:r>
            <a:r>
              <a:rPr lang="en-US" sz="2000" dirty="0"/>
              <a:t>is the number of actual occurrences of the class in the specified dataset</a:t>
            </a:r>
            <a:r>
              <a:rPr lang="en-US" sz="2000" dirty="0" smtClean="0"/>
              <a:t>.</a:t>
            </a:r>
          </a:p>
          <a:p>
            <a:endParaRPr lang="en-US" sz="2000" dirty="0"/>
          </a:p>
          <a:p>
            <a:r>
              <a:rPr lang="en-US" sz="2000" dirty="0" smtClean="0"/>
              <a:t> </a:t>
            </a:r>
            <a:r>
              <a:rPr lang="en-US" sz="2000" dirty="0"/>
              <a:t>Imbalanced support in the training data may indicate structural weaknesses in the reported scores of the classifier and could indicate the need for stratified sampling or rebalancing. </a:t>
            </a:r>
            <a:endParaRPr lang="en-US" sz="2000" dirty="0" smtClean="0"/>
          </a:p>
          <a:p>
            <a:endParaRPr lang="en-US" sz="2000" dirty="0"/>
          </a:p>
          <a:p>
            <a:r>
              <a:rPr lang="en-US" sz="2000" dirty="0" smtClean="0"/>
              <a:t>Support </a:t>
            </a:r>
            <a:r>
              <a:rPr lang="en-US" sz="2000" dirty="0"/>
              <a:t>doesn’t change between models but instead diagnoses the evaluation process.</a:t>
            </a:r>
            <a:endParaRPr lang="en-IN" sz="2000" dirty="0"/>
          </a:p>
        </p:txBody>
      </p:sp>
    </p:spTree>
    <p:extLst>
      <p:ext uri="{BB962C8B-B14F-4D97-AF65-F5344CB8AC3E}">
        <p14:creationId xmlns:p14="http://schemas.microsoft.com/office/powerpoint/2010/main" val="23777307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AUC ROC CURVE</a:t>
            </a:r>
            <a:endParaRPr lang="en-IN" dirty="0">
              <a:solidFill>
                <a:schemeClr val="tx1"/>
              </a:solidFill>
            </a:endParaRPr>
          </a:p>
        </p:txBody>
      </p:sp>
      <p:sp>
        <p:nvSpPr>
          <p:cNvPr id="3" name="Content Placeholder 2"/>
          <p:cNvSpPr>
            <a:spLocks noGrp="1"/>
          </p:cNvSpPr>
          <p:nvPr>
            <p:ph sz="quarter" idx="1"/>
          </p:nvPr>
        </p:nvSpPr>
        <p:spPr/>
        <p:txBody>
          <a:bodyPr>
            <a:noAutofit/>
          </a:bodyPr>
          <a:lstStyle/>
          <a:p>
            <a:endParaRPr lang="en-IN" sz="2000" dirty="0" smtClean="0"/>
          </a:p>
          <a:p>
            <a:r>
              <a:rPr lang="en-IN" sz="2000" dirty="0" smtClean="0"/>
              <a:t>The</a:t>
            </a:r>
            <a:r>
              <a:rPr lang="en-IN" sz="2000" dirty="0"/>
              <a:t> Receiver Operator Characteristic (ROC) curve is an evaluation metric for binary </a:t>
            </a:r>
            <a:r>
              <a:rPr lang="en-IN" sz="2000" dirty="0" smtClean="0"/>
              <a:t>classification </a:t>
            </a:r>
            <a:r>
              <a:rPr lang="en-IN" sz="2000" dirty="0"/>
              <a:t>problems. It is a probability curve that plots the TPR against FPR at </a:t>
            </a:r>
            <a:r>
              <a:rPr lang="en-IN" sz="2000" dirty="0" smtClean="0"/>
              <a:t>various </a:t>
            </a:r>
            <a:r>
              <a:rPr lang="en-IN" sz="2000" dirty="0"/>
              <a:t>threshold values and essentially separates the ‘signal’ from the ‘noise’. 	</a:t>
            </a:r>
            <a:endParaRPr lang="en-IN" sz="2000" dirty="0" smtClean="0"/>
          </a:p>
          <a:p>
            <a:pPr marL="0" indent="0">
              <a:buNone/>
            </a:pPr>
            <a:endParaRPr lang="en-IN" sz="2000" dirty="0"/>
          </a:p>
          <a:p>
            <a:r>
              <a:rPr lang="en-IN" sz="2000" dirty="0" smtClean="0"/>
              <a:t>The</a:t>
            </a:r>
            <a:r>
              <a:rPr lang="en-IN" sz="2000" dirty="0"/>
              <a:t> Area Under the Curve (AUC) is the measure of the ability of a classifier to </a:t>
            </a:r>
            <a:r>
              <a:rPr lang="en-IN" sz="2000" dirty="0" smtClean="0"/>
              <a:t>distinguish </a:t>
            </a:r>
            <a:r>
              <a:rPr lang="en-IN" sz="2000" dirty="0"/>
              <a:t>between classes and is used as a summary of the ROC curve</a:t>
            </a:r>
            <a:r>
              <a:rPr lang="en-IN" sz="2000" dirty="0" smtClean="0"/>
              <a:t>.</a:t>
            </a:r>
          </a:p>
          <a:p>
            <a:endParaRPr lang="en-IN" sz="2000" dirty="0"/>
          </a:p>
          <a:p>
            <a:r>
              <a:rPr lang="en-IN" sz="2000" b="1" dirty="0" smtClean="0"/>
              <a:t>The </a:t>
            </a:r>
            <a:r>
              <a:rPr lang="en-IN" sz="2000" b="1" dirty="0"/>
              <a:t>higher the AUC, the better the performance of the model at distinguishing </a:t>
            </a:r>
            <a:r>
              <a:rPr lang="en-IN" sz="2000" b="1" dirty="0" smtClean="0"/>
              <a:t>between </a:t>
            </a:r>
            <a:r>
              <a:rPr lang="en-IN" sz="2000" b="1" dirty="0"/>
              <a:t>the positive and negative classes.</a:t>
            </a:r>
            <a:endParaRPr lang="en-IN" sz="2000" dirty="0"/>
          </a:p>
          <a:p>
            <a:endParaRPr lang="en-IN" sz="2000" dirty="0"/>
          </a:p>
        </p:txBody>
      </p:sp>
    </p:spTree>
    <p:extLst>
      <p:ext uri="{BB962C8B-B14F-4D97-AF65-F5344CB8AC3E}">
        <p14:creationId xmlns:p14="http://schemas.microsoft.com/office/powerpoint/2010/main" val="13508748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AUC ROC Curve</a:t>
            </a:r>
            <a:endParaRPr lang="en-IN" dirty="0">
              <a:solidFill>
                <a:schemeClr val="tx1"/>
              </a:solidFill>
            </a:endParaRPr>
          </a:p>
        </p:txBody>
      </p:sp>
      <p:sp>
        <p:nvSpPr>
          <p:cNvPr id="3" name="Content Placeholder 2"/>
          <p:cNvSpPr>
            <a:spLocks noGrp="1"/>
          </p:cNvSpPr>
          <p:nvPr>
            <p:ph sz="quarter" idx="1"/>
          </p:nvPr>
        </p:nvSpPr>
        <p:spPr/>
        <p:txBody>
          <a:bodyPr/>
          <a:lstStyle/>
          <a:p>
            <a:r>
              <a:rPr lang="en-IN" sz="2000" dirty="0"/>
              <a:t>When AUC = 1, then the classifier is able to perfectly distinguish between all the </a:t>
            </a:r>
            <a:r>
              <a:rPr lang="en-IN" sz="2000" dirty="0" smtClean="0"/>
              <a:t>Positive </a:t>
            </a:r>
            <a:r>
              <a:rPr lang="en-IN" sz="2000" dirty="0"/>
              <a:t>and the Negative class points correctly. If, however, the AUC had been 0, </a:t>
            </a:r>
            <a:r>
              <a:rPr lang="en-IN" sz="2000" dirty="0" smtClean="0"/>
              <a:t>then </a:t>
            </a:r>
            <a:r>
              <a:rPr lang="en-IN" sz="2000" dirty="0"/>
              <a:t>the classifier would be predicting all Negatives as Positives, and all Positives as </a:t>
            </a:r>
            <a:r>
              <a:rPr lang="en-IN" sz="2000" dirty="0" smtClean="0"/>
              <a:t>Negatives.</a:t>
            </a:r>
          </a:p>
          <a:p>
            <a:endParaRPr lang="en-IN" dirty="0"/>
          </a:p>
          <a:p>
            <a:endParaRPr lang="en-IN" dirty="0"/>
          </a:p>
        </p:txBody>
      </p:sp>
      <p:pic>
        <p:nvPicPr>
          <p:cNvPr id="6" name="Picture 5" descr="AUC ROC curve"/>
          <p:cNvPicPr/>
          <p:nvPr/>
        </p:nvPicPr>
        <p:blipFill>
          <a:blip r:embed="rId2">
            <a:extLst>
              <a:ext uri="{28A0092B-C50C-407E-A947-70E740481C1C}">
                <a14:useLocalDpi xmlns:a14="http://schemas.microsoft.com/office/drawing/2010/main" val="0"/>
              </a:ext>
            </a:extLst>
          </a:blip>
          <a:srcRect/>
          <a:stretch>
            <a:fillRect/>
          </a:stretch>
        </p:blipFill>
        <p:spPr bwMode="auto">
          <a:xfrm>
            <a:off x="2656296" y="3212976"/>
            <a:ext cx="3672408" cy="2448272"/>
          </a:xfrm>
          <a:prstGeom prst="rect">
            <a:avLst/>
          </a:prstGeom>
          <a:noFill/>
          <a:ln w="12700">
            <a:solidFill>
              <a:schemeClr val="tx1"/>
            </a:solidFill>
          </a:ln>
        </p:spPr>
      </p:pic>
    </p:spTree>
    <p:extLst>
      <p:ext uri="{BB962C8B-B14F-4D97-AF65-F5344CB8AC3E}">
        <p14:creationId xmlns:p14="http://schemas.microsoft.com/office/powerpoint/2010/main" val="3509505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AUC-ROC Curve</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IN" sz="1800" dirty="0" smtClean="0"/>
              <a:t>When 0.5&lt;AUC&lt;1, there is a high chance that the classifier will be able to distinguish the positive class values from the negative class values. This is so because the classifier is able to detect more numbers of True positives and True negatives than False negatives and False positives.</a:t>
            </a:r>
          </a:p>
          <a:p>
            <a:endParaRPr lang="en-IN" sz="1800" dirty="0"/>
          </a:p>
          <a:p>
            <a:endParaRPr lang="en-IN" sz="1800" dirty="0" smtClean="0"/>
          </a:p>
          <a:p>
            <a:endParaRPr lang="en-IN" sz="1800" dirty="0"/>
          </a:p>
          <a:p>
            <a:endParaRPr lang="en-IN" sz="1800" dirty="0" smtClean="0"/>
          </a:p>
          <a:p>
            <a:endParaRPr lang="en-IN" sz="1800" dirty="0"/>
          </a:p>
        </p:txBody>
      </p:sp>
      <p:pic>
        <p:nvPicPr>
          <p:cNvPr id="4" name="Picture 3" descr="AUC ROC curve"/>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212976"/>
            <a:ext cx="2736304" cy="2561236"/>
          </a:xfrm>
          <a:prstGeom prst="rect">
            <a:avLst/>
          </a:prstGeom>
          <a:noFill/>
          <a:ln>
            <a:solidFill>
              <a:schemeClr val="tx1"/>
            </a:solidFill>
            <a:prstDash val="solid"/>
          </a:ln>
        </p:spPr>
      </p:pic>
    </p:spTree>
    <p:extLst>
      <p:ext uri="{BB962C8B-B14F-4D97-AF65-F5344CB8AC3E}">
        <p14:creationId xmlns:p14="http://schemas.microsoft.com/office/powerpoint/2010/main" val="4183137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AUC-ROC Curve</a:t>
            </a:r>
            <a:endParaRPr lang="en-IN" dirty="0">
              <a:solidFill>
                <a:schemeClr val="tx1"/>
              </a:solidFill>
            </a:endParaRPr>
          </a:p>
        </p:txBody>
      </p:sp>
      <p:sp>
        <p:nvSpPr>
          <p:cNvPr id="3" name="Content Placeholder 2"/>
          <p:cNvSpPr>
            <a:spLocks noGrp="1"/>
          </p:cNvSpPr>
          <p:nvPr>
            <p:ph sz="quarter" idx="1"/>
          </p:nvPr>
        </p:nvSpPr>
        <p:spPr/>
        <p:txBody>
          <a:bodyPr>
            <a:normAutofit/>
          </a:bodyPr>
          <a:lstStyle/>
          <a:p>
            <a:r>
              <a:rPr lang="en-IN" sz="2000" dirty="0"/>
              <a:t>When AUC=0.5, then the classifier is not able to distinguish between Positive and 	Negative class points. Meaning either the classifier is predicting random class or </a:t>
            </a:r>
            <a:r>
              <a:rPr lang="en-IN" sz="2000" dirty="0" smtClean="0"/>
              <a:t>constant </a:t>
            </a:r>
            <a:r>
              <a:rPr lang="en-IN" sz="2000" dirty="0"/>
              <a:t>class for all the data points</a:t>
            </a:r>
            <a:r>
              <a:rPr lang="en-IN" sz="2000" dirty="0" smtClean="0"/>
              <a:t>.</a:t>
            </a:r>
          </a:p>
          <a:p>
            <a:pPr marL="0" indent="0">
              <a:buNone/>
            </a:pPr>
            <a:endParaRPr lang="en-IN" sz="2000" dirty="0"/>
          </a:p>
          <a:p>
            <a:r>
              <a:rPr lang="en-IN" sz="2000" dirty="0" smtClean="0"/>
              <a:t>So</a:t>
            </a:r>
            <a:r>
              <a:rPr lang="en-IN" sz="2000" dirty="0"/>
              <a:t>, the higher the AUC value for a classifier, the better its ability to distinguish 	between positive and negative classes.</a:t>
            </a:r>
          </a:p>
          <a:p>
            <a:endParaRPr lang="en-IN" sz="2000" dirty="0"/>
          </a:p>
        </p:txBody>
      </p:sp>
      <p:pic>
        <p:nvPicPr>
          <p:cNvPr id="4" name="Picture 3" descr="AUC ROC random output"/>
          <p:cNvPicPr/>
          <p:nvPr/>
        </p:nvPicPr>
        <p:blipFill>
          <a:blip r:embed="rId2">
            <a:extLst>
              <a:ext uri="{28A0092B-C50C-407E-A947-70E740481C1C}">
                <a14:useLocalDpi xmlns:a14="http://schemas.microsoft.com/office/drawing/2010/main" val="0"/>
              </a:ext>
            </a:extLst>
          </a:blip>
          <a:srcRect/>
          <a:stretch>
            <a:fillRect/>
          </a:stretch>
        </p:blipFill>
        <p:spPr bwMode="auto">
          <a:xfrm>
            <a:off x="3491880" y="3789040"/>
            <a:ext cx="1949450" cy="1915160"/>
          </a:xfrm>
          <a:prstGeom prst="rect">
            <a:avLst/>
          </a:prstGeom>
          <a:noFill/>
          <a:ln>
            <a:solidFill>
              <a:schemeClr val="tx1"/>
            </a:solidFill>
            <a:prstDash val="solid"/>
          </a:ln>
        </p:spPr>
      </p:pic>
    </p:spTree>
    <p:extLst>
      <p:ext uri="{BB962C8B-B14F-4D97-AF65-F5344CB8AC3E}">
        <p14:creationId xmlns:p14="http://schemas.microsoft.com/office/powerpoint/2010/main" val="2503014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Concluding AUC-ROC Curve</a:t>
            </a:r>
            <a:endParaRPr lang="en-IN" dirty="0">
              <a:solidFill>
                <a:schemeClr val="tx1"/>
              </a:solidFill>
            </a:endParaRPr>
          </a:p>
        </p:txBody>
      </p:sp>
      <p:sp>
        <p:nvSpPr>
          <p:cNvPr id="4" name="Content Placeholder 3"/>
          <p:cNvSpPr>
            <a:spLocks noGrp="1"/>
          </p:cNvSpPr>
          <p:nvPr>
            <p:ph sz="quarter" idx="1"/>
          </p:nvPr>
        </p:nvSpPr>
        <p:spPr/>
        <p:txBody>
          <a:bodyPr>
            <a:normAutofit/>
          </a:bodyPr>
          <a:lstStyle/>
          <a:p>
            <a:r>
              <a:rPr lang="en-IN" sz="1800" dirty="0" smtClean="0"/>
              <a:t>Thus area under the curve is used to access the overall accuracy of model</a:t>
            </a:r>
          </a:p>
          <a:p>
            <a:r>
              <a:rPr lang="en-IN" sz="1800" dirty="0" smtClean="0"/>
              <a:t>Value of 1- High sensitivity and specificity</a:t>
            </a:r>
          </a:p>
          <a:p>
            <a:r>
              <a:rPr lang="en-IN" sz="1800" dirty="0" smtClean="0"/>
              <a:t>Value of 0- Zero diagnostic capability.</a:t>
            </a:r>
          </a:p>
          <a:p>
            <a:endParaRPr lang="en-IN" sz="18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636912"/>
            <a:ext cx="4608512" cy="3635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7347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A quick overview of the formulae's</a:t>
            </a:r>
            <a:endParaRPr lang="en-IN" dirty="0">
              <a:solidFill>
                <a:schemeClr val="tx1"/>
              </a:solidFill>
            </a:endParaRPr>
          </a:p>
        </p:txBody>
      </p:sp>
      <p:sp>
        <p:nvSpPr>
          <p:cNvPr id="4" name="Content Placeholder 3"/>
          <p:cNvSpPr>
            <a:spLocks noGrp="1"/>
          </p:cNvSpPr>
          <p:nvPr>
            <p:ph sz="quarter" idx="1"/>
          </p:nvPr>
        </p:nvSpPr>
        <p:spPr/>
        <p:txBody>
          <a:bodyPr/>
          <a:lstStyle/>
          <a:p>
            <a:r>
              <a:rPr lang="en-IN" dirty="0" smtClean="0"/>
              <a:t>Thus we can summarise all the metrics as below:</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204864"/>
            <a:ext cx="5544615"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5442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1) Logistic Regression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832" t="23964" r="2312" b="36095"/>
          <a:stretch/>
        </p:blipFill>
        <p:spPr bwMode="auto">
          <a:xfrm>
            <a:off x="467544" y="1628800"/>
            <a:ext cx="7920880" cy="1972651"/>
          </a:xfrm>
          <a:prstGeom prst="rect">
            <a:avLst/>
          </a:prstGeom>
          <a:ln w="12700">
            <a:solidFill>
              <a:schemeClr val="tx1"/>
            </a:solidFill>
          </a:ln>
          <a:extLst>
            <a:ext uri="{53640926-AAD7-44D8-BBD7-CCE9431645EC}">
              <a14:shadowObscured xmlns:a14="http://schemas.microsoft.com/office/drawing/2010/main"/>
            </a:ext>
          </a:extLst>
        </p:spPr>
      </p:pic>
      <p:pic>
        <p:nvPicPr>
          <p:cNvPr id="5" name="Picture 4"/>
          <p:cNvPicPr/>
          <p:nvPr/>
        </p:nvPicPr>
        <p:blipFill rotWithShape="1">
          <a:blip r:embed="rId3"/>
          <a:srcRect l="9986" t="11538" r="2811" b="7100"/>
          <a:stretch/>
        </p:blipFill>
        <p:spPr bwMode="auto">
          <a:xfrm>
            <a:off x="467544" y="3717032"/>
            <a:ext cx="7920880" cy="2924944"/>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89406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a:bodyPr>
          <a:lstStyle/>
          <a:p>
            <a:r>
              <a:rPr lang="en-IN" sz="1800" dirty="0"/>
              <a:t>The authenticity of Information has become a longstanding issue affecting businesses </a:t>
            </a:r>
            <a:r>
              <a:rPr lang="en-IN" sz="1800" dirty="0" smtClean="0"/>
              <a:t>and </a:t>
            </a:r>
            <a:r>
              <a:rPr lang="en-IN" sz="1800" dirty="0"/>
              <a:t>society, both for printed and digital media. On social networks, the reach and 	effects of information spread occur at such a fast pace and so amplified that distorted, </a:t>
            </a:r>
            <a:r>
              <a:rPr lang="en-IN" sz="1800" dirty="0" smtClean="0"/>
              <a:t>inaccurate</a:t>
            </a:r>
            <a:r>
              <a:rPr lang="en-IN" sz="1800" dirty="0"/>
              <a:t>, or false information acquires a tremendous potential to cause real-world 	impacts, within minutes, for millions of users. </a:t>
            </a:r>
            <a:endParaRPr lang="en-IN" sz="1800" dirty="0" smtClean="0"/>
          </a:p>
          <a:p>
            <a:endParaRPr lang="en-IN" sz="1800" dirty="0"/>
          </a:p>
          <a:p>
            <a:endParaRPr lang="en-IN" sz="1800" dirty="0" smtClean="0"/>
          </a:p>
          <a:p>
            <a:endParaRPr lang="en-IN" sz="1800" dirty="0"/>
          </a:p>
          <a:p>
            <a:endParaRPr lang="en-IN" sz="1800" dirty="0" smtClean="0"/>
          </a:p>
        </p:txBody>
      </p:sp>
      <p:sp>
        <p:nvSpPr>
          <p:cNvPr id="4" name="Title 1"/>
          <p:cNvSpPr>
            <a:spLocks noGrp="1"/>
          </p:cNvSpPr>
          <p:nvPr>
            <p:ph type="title"/>
          </p:nvPr>
        </p:nvSpPr>
        <p:spPr/>
        <p:txBody>
          <a:bodyPr/>
          <a:lstStyle/>
          <a:p>
            <a:r>
              <a:rPr lang="en-IN" dirty="0" smtClean="0">
                <a:solidFill>
                  <a:schemeClr val="tx1"/>
                </a:solidFill>
              </a:rPr>
              <a:t>Problem Definition</a:t>
            </a:r>
            <a:endParaRPr lang="en-IN" dirty="0">
              <a:solidFill>
                <a:schemeClr val="tx1"/>
              </a:solidFill>
            </a:endParaRPr>
          </a:p>
        </p:txBody>
      </p:sp>
      <p:pic>
        <p:nvPicPr>
          <p:cNvPr id="5" name="Picture 4" descr="fake news classification text processing"/>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212976"/>
            <a:ext cx="4218940" cy="2943225"/>
          </a:xfrm>
          <a:prstGeom prst="rect">
            <a:avLst/>
          </a:prstGeom>
          <a:noFill/>
          <a:ln w="12700">
            <a:solidFill>
              <a:schemeClr val="tx1"/>
            </a:solidFill>
            <a:prstDash val="solid"/>
          </a:ln>
        </p:spPr>
      </p:pic>
    </p:spTree>
    <p:extLst>
      <p:ext uri="{BB962C8B-B14F-4D97-AF65-F5344CB8AC3E}">
        <p14:creationId xmlns:p14="http://schemas.microsoft.com/office/powerpoint/2010/main" val="48644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Logistic </a:t>
            </a:r>
            <a:r>
              <a:rPr lang="en-IN" dirty="0" smtClean="0">
                <a:solidFill>
                  <a:schemeClr val="tx1"/>
                </a:solidFill>
              </a:rPr>
              <a:t>Regression Evaluation</a:t>
            </a:r>
            <a:endParaRPr lang="en-IN" dirty="0"/>
          </a:p>
        </p:txBody>
      </p:sp>
      <p:pic>
        <p:nvPicPr>
          <p:cNvPr id="4" name="Content Placeholder 3"/>
          <p:cNvPicPr>
            <a:picLocks noGrp="1"/>
          </p:cNvPicPr>
          <p:nvPr>
            <p:ph sz="quarter" idx="1"/>
          </p:nvPr>
        </p:nvPicPr>
        <p:blipFill rotWithShape="1">
          <a:blip r:embed="rId2"/>
          <a:srcRect l="11482" t="7101" r="5973" b="5029"/>
          <a:stretch/>
        </p:blipFill>
        <p:spPr bwMode="auto">
          <a:xfrm>
            <a:off x="827584" y="1700808"/>
            <a:ext cx="7635436" cy="4572000"/>
          </a:xfrm>
          <a:prstGeom prst="rect">
            <a:avLst/>
          </a:prstGeom>
          <a:ln w="12700">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4276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 Logistic regression Evaluation</a:t>
            </a:r>
            <a:endParaRPr lang="en-IN" dirty="0">
              <a:solidFill>
                <a:schemeClr val="tx1"/>
              </a:solidFill>
            </a:endParaRPr>
          </a:p>
        </p:txBody>
      </p:sp>
      <p:sp>
        <p:nvSpPr>
          <p:cNvPr id="3" name="Content Placeholder 2"/>
          <p:cNvSpPr>
            <a:spLocks noGrp="1"/>
          </p:cNvSpPr>
          <p:nvPr>
            <p:ph sz="half" idx="1"/>
          </p:nvPr>
        </p:nvSpPr>
        <p:spPr/>
        <p:txBody>
          <a:bodyPr/>
          <a:lstStyle/>
          <a:p>
            <a:r>
              <a:rPr lang="en-IN" dirty="0" smtClean="0"/>
              <a:t>Confusion matrix</a:t>
            </a:r>
          </a:p>
          <a:p>
            <a:endParaRPr lang="en-IN" dirty="0"/>
          </a:p>
          <a:p>
            <a:endParaRPr lang="en-IN" dirty="0" smtClean="0"/>
          </a:p>
          <a:p>
            <a:endParaRPr lang="en-IN" dirty="0"/>
          </a:p>
          <a:p>
            <a:endParaRPr lang="en-IN" dirty="0" smtClean="0"/>
          </a:p>
          <a:p>
            <a:pPr marL="0" indent="0">
              <a:buNone/>
            </a:pPr>
            <a:endParaRPr lang="en-IN" dirty="0"/>
          </a:p>
        </p:txBody>
      </p:sp>
      <p:sp>
        <p:nvSpPr>
          <p:cNvPr id="6" name="Content Placeholder 5"/>
          <p:cNvSpPr>
            <a:spLocks noGrp="1"/>
          </p:cNvSpPr>
          <p:nvPr>
            <p:ph sz="half" idx="2"/>
          </p:nvPr>
        </p:nvSpPr>
        <p:spPr/>
        <p:txBody>
          <a:bodyPr/>
          <a:lstStyle/>
          <a:p>
            <a:r>
              <a:rPr lang="en-IN" dirty="0" smtClean="0"/>
              <a:t>Auc Roc curve</a:t>
            </a:r>
          </a:p>
          <a:p>
            <a:endParaRPr lang="en-IN" dirty="0"/>
          </a:p>
          <a:p>
            <a:endParaRPr lang="en-IN" dirty="0"/>
          </a:p>
        </p:txBody>
      </p:sp>
      <p:pic>
        <p:nvPicPr>
          <p:cNvPr id="5" name="Picture 4"/>
          <p:cNvPicPr/>
          <p:nvPr/>
        </p:nvPicPr>
        <p:blipFill rotWithShape="1">
          <a:blip r:embed="rId2"/>
          <a:srcRect l="8320" t="19823" r="37094" b="9172"/>
          <a:stretch/>
        </p:blipFill>
        <p:spPr bwMode="auto">
          <a:xfrm>
            <a:off x="539552" y="2550059"/>
            <a:ext cx="3672408" cy="3096344"/>
          </a:xfrm>
          <a:prstGeom prst="rect">
            <a:avLst/>
          </a:prstGeom>
          <a:ln w="19050">
            <a:solidFill>
              <a:schemeClr val="tx1"/>
            </a:solidFill>
            <a:prstDash val="solid"/>
          </a:ln>
          <a:extLst>
            <a:ext uri="{53640926-AAD7-44D8-BBD7-CCE9431645EC}">
              <a14:shadowObscured xmlns:a14="http://schemas.microsoft.com/office/drawing/2010/main"/>
            </a:ext>
          </a:extLst>
        </p:spPr>
      </p:pic>
      <p:pic>
        <p:nvPicPr>
          <p:cNvPr id="7" name="Picture 6"/>
          <p:cNvPicPr/>
          <p:nvPr/>
        </p:nvPicPr>
        <p:blipFill rotWithShape="1">
          <a:blip r:embed="rId3"/>
          <a:srcRect l="8487" t="21893" r="31768" b="5621"/>
          <a:stretch/>
        </p:blipFill>
        <p:spPr bwMode="auto">
          <a:xfrm>
            <a:off x="4932040" y="2552102"/>
            <a:ext cx="3582232" cy="3094301"/>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73350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solidFill>
                  <a:schemeClr val="tx1"/>
                </a:solidFill>
              </a:rPr>
              <a:t>2) Passive aggressive classifier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1430" t="33474" b="24152"/>
          <a:stretch/>
        </p:blipFill>
        <p:spPr bwMode="auto">
          <a:xfrm>
            <a:off x="251520" y="1484784"/>
            <a:ext cx="8504238" cy="2056423"/>
          </a:xfrm>
          <a:prstGeom prst="rect">
            <a:avLst/>
          </a:prstGeom>
          <a:ln>
            <a:solidFill>
              <a:schemeClr val="tx1"/>
            </a:solidFill>
            <a:prstDash val="solid"/>
          </a:ln>
          <a:extLst>
            <a:ext uri="{53640926-AAD7-44D8-BBD7-CCE9431645EC}">
              <a14:shadowObscured xmlns:a14="http://schemas.microsoft.com/office/drawing/2010/main"/>
            </a:ext>
          </a:extLst>
        </p:spPr>
      </p:pic>
      <p:pic>
        <p:nvPicPr>
          <p:cNvPr id="5" name="Picture 4"/>
          <p:cNvPicPr/>
          <p:nvPr/>
        </p:nvPicPr>
        <p:blipFill rotWithShape="1">
          <a:blip r:embed="rId3"/>
          <a:srcRect l="3576" t="25000" r="1324" b="11440"/>
          <a:stretch/>
        </p:blipFill>
        <p:spPr bwMode="auto">
          <a:xfrm>
            <a:off x="251520" y="3645024"/>
            <a:ext cx="8496944" cy="2664296"/>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76710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Passive </a:t>
            </a:r>
            <a:r>
              <a:rPr lang="en-IN" dirty="0">
                <a:solidFill>
                  <a:schemeClr val="tx1"/>
                </a:solidFill>
              </a:rPr>
              <a:t>aggressive </a:t>
            </a:r>
            <a:r>
              <a:rPr lang="en-IN" dirty="0" smtClean="0">
                <a:solidFill>
                  <a:schemeClr val="tx1"/>
                </a:solidFill>
              </a:rPr>
              <a:t>classifier Evaluation</a:t>
            </a:r>
            <a:endParaRPr lang="en-IN" dirty="0"/>
          </a:p>
        </p:txBody>
      </p:sp>
      <p:pic>
        <p:nvPicPr>
          <p:cNvPr id="4" name="Content Placeholder 3"/>
          <p:cNvPicPr>
            <a:picLocks noGrp="1"/>
          </p:cNvPicPr>
          <p:nvPr>
            <p:ph sz="quarter" idx="1"/>
          </p:nvPr>
        </p:nvPicPr>
        <p:blipFill rotWithShape="1">
          <a:blip r:embed="rId2"/>
          <a:srcRect l="1192" t="11018" r="13726" b="5932"/>
          <a:stretch/>
        </p:blipFill>
        <p:spPr bwMode="auto">
          <a:xfrm>
            <a:off x="390310" y="1527175"/>
            <a:ext cx="8326868" cy="4572000"/>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04191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Passive aggressive classifier Evaluation</a:t>
            </a:r>
            <a:endParaRPr lang="en-IN" dirty="0"/>
          </a:p>
        </p:txBody>
      </p:sp>
      <p:sp>
        <p:nvSpPr>
          <p:cNvPr id="4" name="Content Placeholder 3"/>
          <p:cNvSpPr>
            <a:spLocks noGrp="1"/>
          </p:cNvSpPr>
          <p:nvPr>
            <p:ph sz="half" idx="1"/>
          </p:nvPr>
        </p:nvSpPr>
        <p:spPr/>
        <p:txBody>
          <a:bodyPr/>
          <a:lstStyle/>
          <a:p>
            <a:r>
              <a:rPr lang="en-IN" dirty="0" smtClean="0"/>
              <a:t>confusion matrix</a:t>
            </a:r>
          </a:p>
          <a:p>
            <a:endParaRPr lang="en-IN" dirty="0"/>
          </a:p>
          <a:p>
            <a:endParaRPr lang="en-IN" dirty="0"/>
          </a:p>
        </p:txBody>
      </p:sp>
      <p:sp>
        <p:nvSpPr>
          <p:cNvPr id="5" name="Content Placeholder 4"/>
          <p:cNvSpPr>
            <a:spLocks noGrp="1"/>
          </p:cNvSpPr>
          <p:nvPr>
            <p:ph sz="half" idx="2"/>
          </p:nvPr>
        </p:nvSpPr>
        <p:spPr/>
        <p:txBody>
          <a:bodyPr/>
          <a:lstStyle/>
          <a:p>
            <a:r>
              <a:rPr lang="en-IN" dirty="0" smtClean="0"/>
              <a:t>Auc roc curve</a:t>
            </a:r>
            <a:endParaRPr lang="en-IN" dirty="0"/>
          </a:p>
        </p:txBody>
      </p:sp>
      <p:pic>
        <p:nvPicPr>
          <p:cNvPr id="6" name="Picture 5"/>
          <p:cNvPicPr/>
          <p:nvPr/>
        </p:nvPicPr>
        <p:blipFill rotWithShape="1">
          <a:blip r:embed="rId2"/>
          <a:srcRect l="4290" t="13136" r="42320" b="24152"/>
          <a:stretch/>
        </p:blipFill>
        <p:spPr bwMode="auto">
          <a:xfrm>
            <a:off x="683568" y="2433057"/>
            <a:ext cx="3456384" cy="2880320"/>
          </a:xfrm>
          <a:prstGeom prst="rect">
            <a:avLst/>
          </a:prstGeom>
          <a:ln>
            <a:solidFill>
              <a:schemeClr val="tx1"/>
            </a:solidFill>
            <a:prstDash val="solid"/>
          </a:ln>
          <a:extLst>
            <a:ext uri="{53640926-AAD7-44D8-BBD7-CCE9431645EC}">
              <a14:shadowObscured xmlns:a14="http://schemas.microsoft.com/office/drawing/2010/main"/>
            </a:ext>
          </a:extLst>
        </p:spPr>
      </p:pic>
      <p:pic>
        <p:nvPicPr>
          <p:cNvPr id="7" name="Picture 6"/>
          <p:cNvPicPr/>
          <p:nvPr/>
        </p:nvPicPr>
        <p:blipFill rotWithShape="1">
          <a:blip r:embed="rId3"/>
          <a:srcRect l="4767" t="13559" r="31833" b="19915"/>
          <a:stretch/>
        </p:blipFill>
        <p:spPr bwMode="auto">
          <a:xfrm>
            <a:off x="5004048" y="2420888"/>
            <a:ext cx="3630295" cy="2808312"/>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50650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3) </a:t>
            </a:r>
            <a:r>
              <a:rPr lang="en-IN" dirty="0" err="1" smtClean="0">
                <a:solidFill>
                  <a:schemeClr val="tx1"/>
                </a:solidFill>
              </a:rPr>
              <a:t>Kneighbors</a:t>
            </a:r>
            <a:r>
              <a:rPr lang="en-IN" dirty="0" smtClean="0">
                <a:solidFill>
                  <a:schemeClr val="tx1"/>
                </a:solidFill>
              </a:rPr>
              <a:t> classifier implementation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19472" b="48475"/>
          <a:stretch/>
        </p:blipFill>
        <p:spPr bwMode="auto">
          <a:xfrm>
            <a:off x="395536" y="1556792"/>
            <a:ext cx="8504238" cy="1533298"/>
          </a:xfrm>
          <a:prstGeom prst="rect">
            <a:avLst/>
          </a:prstGeom>
          <a:ln>
            <a:solidFill>
              <a:schemeClr val="tx1"/>
            </a:solidFill>
            <a:prstDash val="solid"/>
          </a:ln>
          <a:extLst>
            <a:ext uri="{53640926-AAD7-44D8-BBD7-CCE9431645EC}">
              <a14:shadowObscured xmlns:a14="http://schemas.microsoft.com/office/drawing/2010/main"/>
            </a:ext>
          </a:extLst>
        </p:spPr>
      </p:pic>
      <p:pic>
        <p:nvPicPr>
          <p:cNvPr id="5" name="Picture 4"/>
          <p:cNvPicPr/>
          <p:nvPr/>
        </p:nvPicPr>
        <p:blipFill rotWithShape="1">
          <a:blip r:embed="rId3"/>
          <a:srcRect l="6313" t="7591" r="4089" b="14088"/>
          <a:stretch/>
        </p:blipFill>
        <p:spPr bwMode="auto">
          <a:xfrm>
            <a:off x="395536" y="3212976"/>
            <a:ext cx="8424936" cy="3168352"/>
          </a:xfrm>
          <a:prstGeom prst="rect">
            <a:avLst/>
          </a:prstGeom>
          <a:ln w="12700"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4965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 </a:t>
            </a:r>
            <a:r>
              <a:rPr lang="en-IN" dirty="0" err="1">
                <a:solidFill>
                  <a:schemeClr val="tx1"/>
                </a:solidFill>
              </a:rPr>
              <a:t>Kneighbors</a:t>
            </a:r>
            <a:r>
              <a:rPr lang="en-IN" dirty="0">
                <a:solidFill>
                  <a:schemeClr val="tx1"/>
                </a:solidFill>
              </a:rPr>
              <a:t> </a:t>
            </a:r>
            <a:r>
              <a:rPr lang="en-IN" dirty="0" smtClean="0">
                <a:solidFill>
                  <a:schemeClr val="tx1"/>
                </a:solidFill>
              </a:rPr>
              <a:t>classifier evaluation</a:t>
            </a:r>
            <a:endParaRPr lang="en-IN" dirty="0"/>
          </a:p>
        </p:txBody>
      </p:sp>
      <p:pic>
        <p:nvPicPr>
          <p:cNvPr id="4" name="Content Placeholder 3"/>
          <p:cNvPicPr>
            <a:picLocks noGrp="1"/>
          </p:cNvPicPr>
          <p:nvPr>
            <p:ph sz="quarter" idx="1"/>
          </p:nvPr>
        </p:nvPicPr>
        <p:blipFill rotWithShape="1">
          <a:blip r:embed="rId2"/>
          <a:srcRect t="6930" r="35582" b="4620"/>
          <a:stretch/>
        </p:blipFill>
        <p:spPr bwMode="auto">
          <a:xfrm>
            <a:off x="1593939" y="1527175"/>
            <a:ext cx="5919609" cy="4572000"/>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96971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1"/>
                </a:solidFill>
              </a:rPr>
              <a:t> </a:t>
            </a:r>
            <a:r>
              <a:rPr lang="en-IN" dirty="0" err="1">
                <a:solidFill>
                  <a:schemeClr val="tx1"/>
                </a:solidFill>
              </a:rPr>
              <a:t>Kneighbors</a:t>
            </a:r>
            <a:r>
              <a:rPr lang="en-IN" dirty="0">
                <a:solidFill>
                  <a:schemeClr val="tx1"/>
                </a:solidFill>
              </a:rPr>
              <a:t> classifier evaluation</a:t>
            </a:r>
            <a:endParaRPr lang="en-IN" dirty="0"/>
          </a:p>
        </p:txBody>
      </p:sp>
      <p:sp>
        <p:nvSpPr>
          <p:cNvPr id="5" name="Content Placeholder 4"/>
          <p:cNvSpPr>
            <a:spLocks noGrp="1"/>
          </p:cNvSpPr>
          <p:nvPr>
            <p:ph sz="half" idx="1"/>
          </p:nvPr>
        </p:nvSpPr>
        <p:spPr/>
        <p:txBody>
          <a:bodyPr/>
          <a:lstStyle/>
          <a:p>
            <a:r>
              <a:rPr lang="en-IN" dirty="0" smtClean="0"/>
              <a:t>Confusion matrix </a:t>
            </a:r>
          </a:p>
          <a:p>
            <a:endParaRPr lang="en-IN" dirty="0"/>
          </a:p>
          <a:p>
            <a:endParaRPr lang="en-IN" dirty="0"/>
          </a:p>
        </p:txBody>
      </p:sp>
      <p:sp>
        <p:nvSpPr>
          <p:cNvPr id="6" name="Content Placeholder 5"/>
          <p:cNvSpPr>
            <a:spLocks noGrp="1"/>
          </p:cNvSpPr>
          <p:nvPr>
            <p:ph sz="half" idx="2"/>
          </p:nvPr>
        </p:nvSpPr>
        <p:spPr/>
        <p:txBody>
          <a:bodyPr/>
          <a:lstStyle/>
          <a:p>
            <a:r>
              <a:rPr lang="en-IN" dirty="0" smtClean="0"/>
              <a:t>Auc Roc curve</a:t>
            </a:r>
            <a:endParaRPr lang="en-IN" dirty="0"/>
          </a:p>
        </p:txBody>
      </p:sp>
      <p:pic>
        <p:nvPicPr>
          <p:cNvPr id="7" name="Picture 6"/>
          <p:cNvPicPr/>
          <p:nvPr/>
        </p:nvPicPr>
        <p:blipFill rotWithShape="1">
          <a:blip r:embed="rId2"/>
          <a:srcRect t="25412" r="47398" b="10151"/>
          <a:stretch/>
        </p:blipFill>
        <p:spPr bwMode="auto">
          <a:xfrm>
            <a:off x="467545" y="2289960"/>
            <a:ext cx="3744416" cy="3151803"/>
          </a:xfrm>
          <a:prstGeom prst="rect">
            <a:avLst/>
          </a:prstGeom>
          <a:ln w="19050">
            <a:solidFill>
              <a:schemeClr val="tx1"/>
            </a:solidFill>
            <a:prstDash val="solid"/>
          </a:ln>
          <a:extLst>
            <a:ext uri="{53640926-AAD7-44D8-BBD7-CCE9431645EC}">
              <a14:shadowObscured xmlns:a14="http://schemas.microsoft.com/office/drawing/2010/main"/>
            </a:ext>
          </a:extLst>
        </p:spPr>
      </p:pic>
      <p:pic>
        <p:nvPicPr>
          <p:cNvPr id="8" name="Picture 7"/>
          <p:cNvPicPr/>
          <p:nvPr/>
        </p:nvPicPr>
        <p:blipFill rotWithShape="1">
          <a:blip r:embed="rId3"/>
          <a:srcRect l="-187" t="20131" r="42194" b="13450"/>
          <a:stretch/>
        </p:blipFill>
        <p:spPr bwMode="auto">
          <a:xfrm>
            <a:off x="4932040" y="2289961"/>
            <a:ext cx="3880147" cy="3151803"/>
          </a:xfrm>
          <a:prstGeom prst="rect">
            <a:avLst/>
          </a:prstGeom>
          <a:ln w="19050">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70259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4) Multinomial NB</a:t>
            </a:r>
            <a:endParaRPr lang="en-IN" dirty="0">
              <a:solidFill>
                <a:schemeClr val="tx1"/>
              </a:solidFill>
            </a:endParaRPr>
          </a:p>
        </p:txBody>
      </p:sp>
      <p:pic>
        <p:nvPicPr>
          <p:cNvPr id="7" name="Picture 6"/>
          <p:cNvPicPr/>
          <p:nvPr/>
        </p:nvPicPr>
        <p:blipFill rotWithShape="1">
          <a:blip r:embed="rId2"/>
          <a:srcRect l="2521" t="16433" r="5042" b="38749"/>
          <a:stretch/>
        </p:blipFill>
        <p:spPr bwMode="auto">
          <a:xfrm>
            <a:off x="1142481" y="1628800"/>
            <a:ext cx="6859039" cy="1656184"/>
          </a:xfrm>
          <a:prstGeom prst="rect">
            <a:avLst/>
          </a:prstGeom>
          <a:ln>
            <a:solidFill>
              <a:schemeClr val="tx1"/>
            </a:solidFill>
            <a:prstDash val="solid"/>
          </a:ln>
          <a:extLst>
            <a:ext uri="{53640926-AAD7-44D8-BBD7-CCE9431645EC}">
              <a14:shadowObscured xmlns:a14="http://schemas.microsoft.com/office/drawing/2010/main"/>
            </a:ext>
          </a:extLst>
        </p:spPr>
      </p:pic>
      <p:pic>
        <p:nvPicPr>
          <p:cNvPr id="8" name="Picture 7"/>
          <p:cNvPicPr/>
          <p:nvPr/>
        </p:nvPicPr>
        <p:blipFill rotWithShape="1">
          <a:blip r:embed="rId3"/>
          <a:srcRect l="420" t="12697" b="8124"/>
          <a:stretch/>
        </p:blipFill>
        <p:spPr bwMode="auto">
          <a:xfrm>
            <a:off x="1142481" y="3550634"/>
            <a:ext cx="6859039" cy="2830693"/>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81258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Multinomial NB evaluation</a:t>
            </a:r>
            <a:endParaRPr lang="en-IN" dirty="0"/>
          </a:p>
        </p:txBody>
      </p:sp>
      <p:pic>
        <p:nvPicPr>
          <p:cNvPr id="4" name="Content Placeholder 3"/>
          <p:cNvPicPr>
            <a:picLocks noGrp="1"/>
          </p:cNvPicPr>
          <p:nvPr>
            <p:ph sz="quarter" idx="1"/>
          </p:nvPr>
        </p:nvPicPr>
        <p:blipFill rotWithShape="1">
          <a:blip r:embed="rId2"/>
          <a:srcRect l="5043" t="8216" r="4622" b="6629"/>
          <a:stretch/>
        </p:blipFill>
        <p:spPr bwMode="auto">
          <a:xfrm>
            <a:off x="301625" y="1558510"/>
            <a:ext cx="8504238" cy="4509330"/>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5199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Problem Definition</a:t>
            </a:r>
            <a:endParaRPr lang="en-IN" dirty="0">
              <a:solidFill>
                <a:schemeClr val="tx1"/>
              </a:solidFill>
            </a:endParaRPr>
          </a:p>
        </p:txBody>
      </p:sp>
      <p:sp>
        <p:nvSpPr>
          <p:cNvPr id="3" name="Content Placeholder 2"/>
          <p:cNvSpPr>
            <a:spLocks noGrp="1"/>
          </p:cNvSpPr>
          <p:nvPr>
            <p:ph sz="quarter" idx="1"/>
          </p:nvPr>
        </p:nvSpPr>
        <p:spPr/>
        <p:txBody>
          <a:bodyPr>
            <a:normAutofit fontScale="85000" lnSpcReduction="10000"/>
          </a:bodyPr>
          <a:lstStyle/>
          <a:p>
            <a:r>
              <a:rPr lang="en-IN" sz="2800" dirty="0"/>
              <a:t>Recently, several public concerns about this problem and some approaches to mitigate the problem were expressed. </a:t>
            </a:r>
            <a:endParaRPr lang="en-IN" sz="2800" dirty="0" smtClean="0"/>
          </a:p>
          <a:p>
            <a:pPr marL="0" indent="0">
              <a:buNone/>
            </a:pPr>
            <a:endParaRPr lang="en-IN" sz="2800" dirty="0"/>
          </a:p>
          <a:p>
            <a:r>
              <a:rPr lang="en-IN" sz="2800" dirty="0"/>
              <a:t>In this project, we are given a dataset to build a model to predict whether news is fake or not fake</a:t>
            </a:r>
            <a:r>
              <a:rPr lang="en-IN" sz="2800" dirty="0" smtClean="0"/>
              <a:t>.</a:t>
            </a:r>
          </a:p>
          <a:p>
            <a:pPr marL="0" indent="0">
              <a:buNone/>
            </a:pPr>
            <a:r>
              <a:rPr lang="en-IN" sz="2800" dirty="0" smtClean="0"/>
              <a:t>  </a:t>
            </a:r>
            <a:endParaRPr lang="en-IN" sz="2800" dirty="0"/>
          </a:p>
          <a:p>
            <a:r>
              <a:rPr lang="en-IN" sz="2800" dirty="0"/>
              <a:t>Our sole objective is to classify the news from the dataset as fake or true news. </a:t>
            </a:r>
            <a:endParaRPr lang="en-IN" sz="2800" dirty="0" smtClean="0"/>
          </a:p>
          <a:p>
            <a:pPr marL="0" indent="0">
              <a:buNone/>
            </a:pPr>
            <a:endParaRPr lang="en-IN" sz="2800" dirty="0"/>
          </a:p>
          <a:p>
            <a:r>
              <a:rPr lang="en-IN" sz="2800" dirty="0"/>
              <a:t>We have performed extensive EDA of news and selecting and building a powerful model for classification.</a:t>
            </a:r>
          </a:p>
          <a:p>
            <a:endParaRPr lang="en-IN" dirty="0"/>
          </a:p>
        </p:txBody>
      </p:sp>
    </p:spTree>
    <p:extLst>
      <p:ext uri="{BB962C8B-B14F-4D97-AF65-F5344CB8AC3E}">
        <p14:creationId xmlns:p14="http://schemas.microsoft.com/office/powerpoint/2010/main" val="17221003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1"/>
                </a:solidFill>
              </a:rPr>
              <a:t>Multinomial NB evaluation</a:t>
            </a:r>
            <a:endParaRPr lang="en-IN" dirty="0"/>
          </a:p>
        </p:txBody>
      </p:sp>
      <p:sp>
        <p:nvSpPr>
          <p:cNvPr id="5" name="Content Placeholder 4"/>
          <p:cNvSpPr>
            <a:spLocks noGrp="1"/>
          </p:cNvSpPr>
          <p:nvPr>
            <p:ph sz="half" idx="1"/>
          </p:nvPr>
        </p:nvSpPr>
        <p:spPr/>
        <p:txBody>
          <a:bodyPr/>
          <a:lstStyle/>
          <a:p>
            <a:r>
              <a:rPr lang="en-IN" dirty="0" smtClean="0"/>
              <a:t>Confusion matrix </a:t>
            </a:r>
          </a:p>
          <a:p>
            <a:endParaRPr lang="en-IN" dirty="0"/>
          </a:p>
        </p:txBody>
      </p:sp>
      <p:sp>
        <p:nvSpPr>
          <p:cNvPr id="6" name="Content Placeholder 5"/>
          <p:cNvSpPr>
            <a:spLocks noGrp="1"/>
          </p:cNvSpPr>
          <p:nvPr>
            <p:ph sz="half" idx="2"/>
          </p:nvPr>
        </p:nvSpPr>
        <p:spPr/>
        <p:txBody>
          <a:bodyPr/>
          <a:lstStyle/>
          <a:p>
            <a:r>
              <a:rPr lang="en-IN" dirty="0" smtClean="0"/>
              <a:t>Auc Roc curve</a:t>
            </a:r>
            <a:endParaRPr lang="en-IN" dirty="0"/>
          </a:p>
        </p:txBody>
      </p:sp>
      <p:pic>
        <p:nvPicPr>
          <p:cNvPr id="7" name="Picture 6"/>
          <p:cNvPicPr/>
          <p:nvPr/>
        </p:nvPicPr>
        <p:blipFill rotWithShape="1">
          <a:blip r:embed="rId2"/>
          <a:srcRect t="16433" r="35714" b="4388"/>
          <a:stretch/>
        </p:blipFill>
        <p:spPr bwMode="auto">
          <a:xfrm>
            <a:off x="467544" y="2132857"/>
            <a:ext cx="3888432" cy="3384376"/>
          </a:xfrm>
          <a:prstGeom prst="rect">
            <a:avLst/>
          </a:prstGeom>
          <a:ln w="19050">
            <a:solidFill>
              <a:schemeClr val="tx1"/>
            </a:solidFill>
          </a:ln>
          <a:extLst>
            <a:ext uri="{53640926-AAD7-44D8-BBD7-CCE9431645EC}">
              <a14:shadowObscured xmlns:a14="http://schemas.microsoft.com/office/drawing/2010/main"/>
            </a:ext>
          </a:extLst>
        </p:spPr>
      </p:pic>
      <p:pic>
        <p:nvPicPr>
          <p:cNvPr id="8" name="Picture 7"/>
          <p:cNvPicPr/>
          <p:nvPr/>
        </p:nvPicPr>
        <p:blipFill rotWithShape="1">
          <a:blip r:embed="rId3"/>
          <a:srcRect t="13445" r="30672" b="7376"/>
          <a:stretch/>
        </p:blipFill>
        <p:spPr bwMode="auto">
          <a:xfrm>
            <a:off x="4826538" y="2132857"/>
            <a:ext cx="3906431" cy="3384376"/>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19832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5) Svc implementation</a:t>
            </a:r>
            <a:endParaRPr lang="en-IN" dirty="0">
              <a:solidFill>
                <a:schemeClr val="tx1"/>
              </a:solidFill>
            </a:endParaRPr>
          </a:p>
        </p:txBody>
      </p:sp>
      <p:pic>
        <p:nvPicPr>
          <p:cNvPr id="7" name="Content Placeholder 6"/>
          <p:cNvPicPr>
            <a:picLocks noGrp="1"/>
          </p:cNvPicPr>
          <p:nvPr>
            <p:ph sz="quarter" idx="1"/>
          </p:nvPr>
        </p:nvPicPr>
        <p:blipFill rotWithShape="1">
          <a:blip r:embed="rId2"/>
          <a:srcRect t="11204" r="4463" b="38443"/>
          <a:stretch/>
        </p:blipFill>
        <p:spPr bwMode="auto">
          <a:xfrm>
            <a:off x="645521" y="1340768"/>
            <a:ext cx="7950796" cy="2408726"/>
          </a:xfrm>
          <a:prstGeom prst="rect">
            <a:avLst/>
          </a:prstGeom>
          <a:ln>
            <a:solidFill>
              <a:schemeClr val="tx1"/>
            </a:solidFill>
            <a:prstDash val="solid"/>
          </a:ln>
          <a:extLst>
            <a:ext uri="{53640926-AAD7-44D8-BBD7-CCE9431645EC}">
              <a14:shadowObscured xmlns:a14="http://schemas.microsoft.com/office/drawing/2010/main"/>
            </a:ext>
          </a:extLst>
        </p:spPr>
      </p:pic>
      <p:pic>
        <p:nvPicPr>
          <p:cNvPr id="8" name="Picture 7"/>
          <p:cNvPicPr/>
          <p:nvPr/>
        </p:nvPicPr>
        <p:blipFill rotWithShape="1">
          <a:blip r:embed="rId3"/>
          <a:srcRect l="6303" t="8216" r="5042" b="4388"/>
          <a:stretch/>
        </p:blipFill>
        <p:spPr bwMode="auto">
          <a:xfrm>
            <a:off x="602526" y="3933056"/>
            <a:ext cx="7992888" cy="2780928"/>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07468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SVC Evaluation</a:t>
            </a:r>
            <a:endParaRPr lang="en-IN" dirty="0">
              <a:solidFill>
                <a:schemeClr val="tx1"/>
              </a:solidFill>
            </a:endParaRPr>
          </a:p>
        </p:txBody>
      </p:sp>
      <p:pic>
        <p:nvPicPr>
          <p:cNvPr id="6" name="Content Placeholder 5"/>
          <p:cNvPicPr>
            <a:picLocks noGrp="1"/>
          </p:cNvPicPr>
          <p:nvPr>
            <p:ph sz="quarter" idx="1"/>
          </p:nvPr>
        </p:nvPicPr>
        <p:blipFill rotWithShape="1">
          <a:blip r:embed="rId2"/>
          <a:srcRect l="8824" t="6723" r="20588" b="5882"/>
          <a:stretch/>
        </p:blipFill>
        <p:spPr bwMode="auto">
          <a:xfrm>
            <a:off x="1271295" y="1527175"/>
            <a:ext cx="6564897" cy="4572000"/>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83103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solidFill>
                  <a:schemeClr val="tx1"/>
                </a:solidFill>
              </a:rPr>
              <a:t>SVC Evaluation</a:t>
            </a:r>
            <a:endParaRPr lang="en-IN" dirty="0">
              <a:solidFill>
                <a:schemeClr val="tx1"/>
              </a:solidFill>
            </a:endParaRPr>
          </a:p>
        </p:txBody>
      </p:sp>
      <p:sp>
        <p:nvSpPr>
          <p:cNvPr id="5" name="Content Placeholder 4"/>
          <p:cNvSpPr>
            <a:spLocks noGrp="1"/>
          </p:cNvSpPr>
          <p:nvPr>
            <p:ph sz="half" idx="1"/>
          </p:nvPr>
        </p:nvSpPr>
        <p:spPr/>
        <p:txBody>
          <a:bodyPr/>
          <a:lstStyle/>
          <a:p>
            <a:r>
              <a:rPr lang="en-IN" dirty="0" smtClean="0"/>
              <a:t>Confusion matrix </a:t>
            </a:r>
          </a:p>
          <a:p>
            <a:endParaRPr lang="en-IN" dirty="0"/>
          </a:p>
        </p:txBody>
      </p:sp>
      <p:sp>
        <p:nvSpPr>
          <p:cNvPr id="6" name="Content Placeholder 5"/>
          <p:cNvSpPr>
            <a:spLocks noGrp="1"/>
          </p:cNvSpPr>
          <p:nvPr>
            <p:ph sz="half" idx="2"/>
          </p:nvPr>
        </p:nvSpPr>
        <p:spPr/>
        <p:txBody>
          <a:bodyPr/>
          <a:lstStyle/>
          <a:p>
            <a:r>
              <a:rPr lang="en-IN" dirty="0" smtClean="0"/>
              <a:t>Auc Roc Curve</a:t>
            </a:r>
            <a:endParaRPr lang="en-IN" dirty="0"/>
          </a:p>
        </p:txBody>
      </p:sp>
      <p:pic>
        <p:nvPicPr>
          <p:cNvPr id="7" name="Picture 6"/>
          <p:cNvPicPr/>
          <p:nvPr/>
        </p:nvPicPr>
        <p:blipFill rotWithShape="1">
          <a:blip r:embed="rId2"/>
          <a:srcRect l="2941" t="17180" r="44538" b="14846"/>
          <a:stretch/>
        </p:blipFill>
        <p:spPr bwMode="auto">
          <a:xfrm>
            <a:off x="323529" y="2492896"/>
            <a:ext cx="4032448" cy="3024336"/>
          </a:xfrm>
          <a:prstGeom prst="rect">
            <a:avLst/>
          </a:prstGeom>
          <a:ln w="19050">
            <a:solidFill>
              <a:schemeClr val="tx1"/>
            </a:solidFill>
          </a:ln>
          <a:extLst>
            <a:ext uri="{53640926-AAD7-44D8-BBD7-CCE9431645EC}">
              <a14:shadowObscured xmlns:a14="http://schemas.microsoft.com/office/drawing/2010/main"/>
            </a:ext>
          </a:extLst>
        </p:spPr>
      </p:pic>
      <p:pic>
        <p:nvPicPr>
          <p:cNvPr id="8" name="Picture 7"/>
          <p:cNvPicPr/>
          <p:nvPr/>
        </p:nvPicPr>
        <p:blipFill rotWithShape="1">
          <a:blip r:embed="rId3"/>
          <a:srcRect l="1261" t="8217" r="33193" b="21569"/>
          <a:stretch/>
        </p:blipFill>
        <p:spPr bwMode="auto">
          <a:xfrm>
            <a:off x="4788024" y="2492897"/>
            <a:ext cx="4032447" cy="3024336"/>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210226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6) Gradient Boosting classifier</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23985" b="41698"/>
          <a:stretch/>
        </p:blipFill>
        <p:spPr bwMode="auto">
          <a:xfrm>
            <a:off x="467544" y="1628800"/>
            <a:ext cx="8288214" cy="1641599"/>
          </a:xfrm>
          <a:prstGeom prst="rect">
            <a:avLst/>
          </a:prstGeom>
          <a:ln>
            <a:solidFill>
              <a:schemeClr val="tx1"/>
            </a:solidFill>
            <a:prstDash val="solid"/>
          </a:ln>
          <a:extLst>
            <a:ext uri="{53640926-AAD7-44D8-BBD7-CCE9431645EC}">
              <a14:shadowObscured xmlns:a14="http://schemas.microsoft.com/office/drawing/2010/main"/>
            </a:ext>
          </a:extLst>
        </p:spPr>
      </p:pic>
      <p:pic>
        <p:nvPicPr>
          <p:cNvPr id="5" name="Picture 4"/>
          <p:cNvPicPr/>
          <p:nvPr/>
        </p:nvPicPr>
        <p:blipFill rotWithShape="1">
          <a:blip r:embed="rId3"/>
          <a:srcRect l="1660" t="11070" b="17712"/>
          <a:stretch/>
        </p:blipFill>
        <p:spPr bwMode="auto">
          <a:xfrm>
            <a:off x="467544" y="3428998"/>
            <a:ext cx="8280920" cy="3096345"/>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6875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Gradient </a:t>
            </a:r>
            <a:r>
              <a:rPr lang="en-IN" dirty="0">
                <a:solidFill>
                  <a:schemeClr val="tx1"/>
                </a:solidFill>
              </a:rPr>
              <a:t>Boosting </a:t>
            </a:r>
            <a:r>
              <a:rPr lang="en-IN" dirty="0" smtClean="0">
                <a:solidFill>
                  <a:schemeClr val="tx1"/>
                </a:solidFill>
              </a:rPr>
              <a:t>classifier evaluation</a:t>
            </a:r>
            <a:endParaRPr lang="en-IN" dirty="0"/>
          </a:p>
        </p:txBody>
      </p:sp>
      <p:pic>
        <p:nvPicPr>
          <p:cNvPr id="4" name="Content Placeholder 3"/>
          <p:cNvPicPr>
            <a:picLocks noGrp="1"/>
          </p:cNvPicPr>
          <p:nvPr>
            <p:ph sz="quarter" idx="1"/>
          </p:nvPr>
        </p:nvPicPr>
        <p:blipFill rotWithShape="1">
          <a:blip r:embed="rId2"/>
          <a:srcRect l="1453" t="6642" r="10747" b="7011"/>
          <a:stretch/>
        </p:blipFill>
        <p:spPr bwMode="auto">
          <a:xfrm>
            <a:off x="421357" y="1527175"/>
            <a:ext cx="8264773" cy="4572000"/>
          </a:xfrm>
          <a:prstGeom prst="rect">
            <a:avLst/>
          </a:prstGeom>
          <a:ln>
            <a:solidFill>
              <a:schemeClr val="tx1"/>
            </a:solidFill>
            <a:prstDash val="soli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21432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Gradient Boosting classifier evaluation</a:t>
            </a:r>
            <a:endParaRPr lang="en-IN" dirty="0"/>
          </a:p>
        </p:txBody>
      </p:sp>
      <p:sp>
        <p:nvSpPr>
          <p:cNvPr id="6" name="Content Placeholder 5"/>
          <p:cNvSpPr>
            <a:spLocks noGrp="1"/>
          </p:cNvSpPr>
          <p:nvPr>
            <p:ph sz="half" idx="1"/>
          </p:nvPr>
        </p:nvSpPr>
        <p:spPr/>
        <p:txBody>
          <a:bodyPr/>
          <a:lstStyle/>
          <a:p>
            <a:r>
              <a:rPr lang="en-IN" dirty="0" smtClean="0"/>
              <a:t>Confusion matrix</a:t>
            </a:r>
            <a:endParaRPr lang="en-IN" dirty="0"/>
          </a:p>
        </p:txBody>
      </p:sp>
      <p:sp>
        <p:nvSpPr>
          <p:cNvPr id="7" name="Content Placeholder 6"/>
          <p:cNvSpPr>
            <a:spLocks noGrp="1"/>
          </p:cNvSpPr>
          <p:nvPr>
            <p:ph sz="half" idx="2"/>
          </p:nvPr>
        </p:nvSpPr>
        <p:spPr/>
        <p:txBody>
          <a:bodyPr/>
          <a:lstStyle/>
          <a:p>
            <a:r>
              <a:rPr lang="en-IN" dirty="0" smtClean="0"/>
              <a:t>Auc Roc curve</a:t>
            </a:r>
            <a:endParaRPr lang="en-IN" dirty="0"/>
          </a:p>
        </p:txBody>
      </p:sp>
      <p:pic>
        <p:nvPicPr>
          <p:cNvPr id="8" name="Picture 7"/>
          <p:cNvPicPr/>
          <p:nvPr/>
        </p:nvPicPr>
        <p:blipFill rotWithShape="1">
          <a:blip r:embed="rId2"/>
          <a:srcRect t="16605" r="51638" b="23985"/>
          <a:stretch/>
        </p:blipFill>
        <p:spPr bwMode="auto">
          <a:xfrm>
            <a:off x="277851" y="2420888"/>
            <a:ext cx="4104456" cy="3168352"/>
          </a:xfrm>
          <a:prstGeom prst="rect">
            <a:avLst/>
          </a:prstGeom>
          <a:ln w="19050">
            <a:solidFill>
              <a:schemeClr val="tx1"/>
            </a:solidFill>
          </a:ln>
          <a:extLst>
            <a:ext uri="{53640926-AAD7-44D8-BBD7-CCE9431645EC}">
              <a14:shadowObscured xmlns:a14="http://schemas.microsoft.com/office/drawing/2010/main"/>
            </a:ext>
          </a:extLst>
        </p:spPr>
      </p:pic>
      <p:pic>
        <p:nvPicPr>
          <p:cNvPr id="9" name="Picture 8"/>
          <p:cNvPicPr/>
          <p:nvPr/>
        </p:nvPicPr>
        <p:blipFill rotWithShape="1">
          <a:blip r:embed="rId3"/>
          <a:srcRect l="1869" t="8856" r="35655" b="16605"/>
          <a:stretch/>
        </p:blipFill>
        <p:spPr bwMode="auto">
          <a:xfrm>
            <a:off x="4716016" y="2416574"/>
            <a:ext cx="4049887" cy="3172665"/>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75082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Comparing all the algorithms</a:t>
            </a:r>
            <a:endParaRPr lang="en-IN" dirty="0">
              <a:solidFill>
                <a:schemeClr val="tx1"/>
              </a:solidFill>
            </a:endParaRPr>
          </a:p>
        </p:txBody>
      </p:sp>
      <p:pic>
        <p:nvPicPr>
          <p:cNvPr id="4" name="Content Placeholder 3"/>
          <p:cNvPicPr>
            <a:picLocks noGrp="1"/>
          </p:cNvPicPr>
          <p:nvPr>
            <p:ph sz="quarter" idx="1"/>
          </p:nvPr>
        </p:nvPicPr>
        <p:blipFill rotWithShape="1">
          <a:blip r:embed="rId2"/>
          <a:srcRect t="15254" b="18557"/>
          <a:stretch/>
        </p:blipFill>
        <p:spPr bwMode="auto">
          <a:xfrm>
            <a:off x="301625" y="2230055"/>
            <a:ext cx="8504238" cy="3166239"/>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80056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a:xfrm>
            <a:off x="323528" y="1700808"/>
            <a:ext cx="8503920" cy="4572000"/>
          </a:xfrm>
        </p:spPr>
        <p:txBody>
          <a:bodyPr>
            <a:noAutofit/>
          </a:bodyPr>
          <a:lstStyle/>
          <a:p>
            <a:pPr lvl="0"/>
            <a:r>
              <a:rPr lang="en-IN" sz="1400" dirty="0"/>
              <a:t>Advances in technology and the spread of news through different types of media have increased the spread of fake news today. One of the principal problems is that receivers believe anything sent to them over social media due to lack of awareness.</a:t>
            </a:r>
          </a:p>
          <a:p>
            <a:endParaRPr lang="en-IN" sz="1400" dirty="0" smtClean="0"/>
          </a:p>
          <a:p>
            <a:r>
              <a:rPr lang="en-IN" sz="1400" dirty="0" smtClean="0"/>
              <a:t>The </a:t>
            </a:r>
            <a:r>
              <a:rPr lang="en-IN" sz="1400" dirty="0"/>
              <a:t>task of classifying news manually requires in-depth knowledge of the domain and expertise to identify anomalies in the text.</a:t>
            </a:r>
          </a:p>
          <a:p>
            <a:endParaRPr lang="en-IN" sz="1400" dirty="0"/>
          </a:p>
          <a:p>
            <a:pPr lvl="0"/>
            <a:r>
              <a:rPr lang="en-IN" sz="1400" dirty="0"/>
              <a:t>In the discourse of not being able to detect fake news, the world would no longer hold value in truth.</a:t>
            </a:r>
          </a:p>
          <a:p>
            <a:endParaRPr lang="en-IN" sz="1400" dirty="0"/>
          </a:p>
          <a:p>
            <a:pPr lvl="0"/>
            <a:r>
              <a:rPr lang="en-IN" sz="1400" dirty="0"/>
              <a:t>These fake news can be propaganda against an individual, society, organization or political party. Information veracity is a long-term issue affecting society both for printed and digital media.</a:t>
            </a:r>
          </a:p>
          <a:p>
            <a:pPr marL="0" indent="0">
              <a:buNone/>
            </a:pPr>
            <a:endParaRPr lang="en-IN" sz="1400" dirty="0"/>
          </a:p>
          <a:p>
            <a:pPr lvl="0"/>
            <a:r>
              <a:rPr lang="en-IN" sz="1400" dirty="0"/>
              <a:t>  A human being is unable to detect all these fake news. So there is a need for machine learning classifiers that can detect this fake news automatically.</a:t>
            </a:r>
          </a:p>
          <a:p>
            <a:pPr marL="0" indent="0">
              <a:buNone/>
            </a:pPr>
            <a:endParaRPr lang="en-IN" sz="1400" dirty="0"/>
          </a:p>
          <a:p>
            <a:pPr lvl="0"/>
            <a:r>
              <a:rPr lang="en-IN" sz="1400" dirty="0"/>
              <a:t>Hence the problem has been taken over and resolved with the help of Natural Language Processing tools which help us identify fake or true news based on historical data. The news is now in safe hands!</a:t>
            </a:r>
          </a:p>
          <a:p>
            <a:endParaRPr lang="en-IN" sz="1400" dirty="0"/>
          </a:p>
        </p:txBody>
      </p:sp>
    </p:spTree>
    <p:extLst>
      <p:ext uri="{BB962C8B-B14F-4D97-AF65-F5344CB8AC3E}">
        <p14:creationId xmlns:p14="http://schemas.microsoft.com/office/powerpoint/2010/main" val="16682150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a:xfrm>
            <a:off x="323528" y="1196752"/>
            <a:ext cx="8503920" cy="4572000"/>
          </a:xfrm>
        </p:spPr>
        <p:txBody>
          <a:bodyPr>
            <a:noAutofit/>
          </a:bodyPr>
          <a:lstStyle/>
          <a:p>
            <a:pPr marL="0" indent="0">
              <a:buNone/>
            </a:pPr>
            <a:r>
              <a:rPr lang="en-IN" sz="1400" dirty="0"/>
              <a:t> </a:t>
            </a:r>
          </a:p>
          <a:p>
            <a:pPr lvl="0"/>
            <a:r>
              <a:rPr lang="en-IN" sz="1400" dirty="0"/>
              <a:t>The main contribution of this project is support for the idea that machine learning could be useful in a novel way for the task of classifying fake news. </a:t>
            </a:r>
          </a:p>
          <a:p>
            <a:pPr marL="0" indent="0">
              <a:buNone/>
            </a:pPr>
            <a:endParaRPr lang="en-IN" sz="1400" dirty="0"/>
          </a:p>
          <a:p>
            <a:pPr lvl="0"/>
            <a:r>
              <a:rPr lang="en-IN" sz="1400" dirty="0"/>
              <a:t>This project work  makes an analysis of the research related to fake news detection and explores the traditional machine learning models to choose the best, in order 	to create a model of a product with supervised machine learning algorithm, that can classify fake news as true or false, by using tools like python </a:t>
            </a:r>
            <a:r>
              <a:rPr lang="en-IN" sz="1400" dirty="0" err="1"/>
              <a:t>scikit</a:t>
            </a:r>
            <a:r>
              <a:rPr lang="en-IN" sz="1400" dirty="0"/>
              <a:t>-learn, NLP for textual analysis.</a:t>
            </a:r>
          </a:p>
          <a:p>
            <a:pPr marL="0" indent="0">
              <a:buNone/>
            </a:pPr>
            <a:endParaRPr lang="en-IN" sz="1400" dirty="0" smtClean="0"/>
          </a:p>
          <a:p>
            <a:pPr lvl="0"/>
            <a:r>
              <a:rPr lang="en-IN" sz="1400" dirty="0" smtClean="0"/>
              <a:t>In </a:t>
            </a:r>
            <a:r>
              <a:rPr lang="en-IN" sz="1400" dirty="0"/>
              <a:t>this report, we discussed the problem of classifying fake news articles using machine learning models and few ensemble techniques. </a:t>
            </a:r>
          </a:p>
          <a:p>
            <a:pPr marL="0" indent="0">
              <a:buNone/>
            </a:pPr>
            <a:endParaRPr lang="en-IN" sz="1400" dirty="0"/>
          </a:p>
          <a:p>
            <a:pPr lvl="0"/>
            <a:r>
              <a:rPr lang="en-IN" sz="1400" dirty="0"/>
              <a:t>The primary aim was to identify patterns in text that differentiate fake articles from true news. We extracted different textual features from the articles using an Tfidf and used the feature set as an input to the models.</a:t>
            </a:r>
          </a:p>
          <a:p>
            <a:pPr marL="0" indent="0">
              <a:buNone/>
            </a:pPr>
            <a:endParaRPr lang="en-IN" sz="1400" dirty="0"/>
          </a:p>
          <a:p>
            <a:pPr lvl="0"/>
            <a:r>
              <a:rPr lang="en-IN" sz="1400" dirty="0"/>
              <a:t> The learning models were trained and parameter-tuned to obtain optimal accuracy and achieve an optimal balance between variance and bias. Some models have achieved comparatively higher accuracy than others. </a:t>
            </a:r>
          </a:p>
          <a:p>
            <a:pPr marL="0" indent="0">
              <a:buNone/>
            </a:pPr>
            <a:endParaRPr lang="en-IN" sz="1400" dirty="0"/>
          </a:p>
          <a:p>
            <a:pPr marL="0" indent="0">
              <a:buNone/>
            </a:pPr>
            <a:endParaRPr lang="en-IN" sz="1400" dirty="0"/>
          </a:p>
        </p:txBody>
      </p:sp>
    </p:spTree>
    <p:extLst>
      <p:ext uri="{BB962C8B-B14F-4D97-AF65-F5344CB8AC3E}">
        <p14:creationId xmlns:p14="http://schemas.microsoft.com/office/powerpoint/2010/main" val="20113363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23528" y="1772816"/>
            <a:ext cx="8503920" cy="4572000"/>
          </a:xfrm>
        </p:spPr>
        <p:txBody>
          <a:bodyPr>
            <a:normAutofit/>
          </a:bodyPr>
          <a:lstStyle/>
          <a:p>
            <a:r>
              <a:rPr lang="en-IN" sz="1800" dirty="0" smtClean="0"/>
              <a:t>There are 20800 rows/records in the dataset provided. </a:t>
            </a:r>
          </a:p>
          <a:p>
            <a:r>
              <a:rPr lang="en-IN" sz="1800" dirty="0"/>
              <a:t>There are 6 columns in the dataset provided. The description of each of the column is given below</a:t>
            </a:r>
            <a:r>
              <a:rPr lang="en-IN" sz="1800" dirty="0" smtClean="0"/>
              <a:t>:</a:t>
            </a:r>
          </a:p>
          <a:p>
            <a:pPr lvl="0"/>
            <a:r>
              <a:rPr lang="en-IN" sz="1800" b="1" dirty="0" smtClean="0"/>
              <a:t>id</a:t>
            </a:r>
            <a:r>
              <a:rPr lang="en-IN" sz="1800" b="1" dirty="0"/>
              <a:t>:</a:t>
            </a:r>
            <a:r>
              <a:rPr lang="en-IN" sz="1800" dirty="0"/>
              <a:t>  Unique id of each news article</a:t>
            </a:r>
          </a:p>
          <a:p>
            <a:pPr lvl="0"/>
            <a:r>
              <a:rPr lang="en-IN" sz="1800" b="1" dirty="0"/>
              <a:t>headline</a:t>
            </a:r>
            <a:r>
              <a:rPr lang="en-IN" sz="1800" dirty="0"/>
              <a:t>:  It is the title of the news.</a:t>
            </a:r>
          </a:p>
          <a:p>
            <a:pPr lvl="0"/>
            <a:r>
              <a:rPr lang="en-IN" sz="1800" b="1" dirty="0"/>
              <a:t>news:</a:t>
            </a:r>
            <a:r>
              <a:rPr lang="en-IN" sz="1800" dirty="0"/>
              <a:t>  It contains the full text of the news article</a:t>
            </a:r>
          </a:p>
          <a:p>
            <a:pPr lvl="0"/>
            <a:r>
              <a:rPr lang="en-IN" sz="1800" b="1" dirty="0"/>
              <a:t>Unnamed:0</a:t>
            </a:r>
            <a:r>
              <a:rPr lang="en-IN" sz="1800" dirty="0"/>
              <a:t>:  It is a serial number</a:t>
            </a:r>
          </a:p>
          <a:p>
            <a:pPr lvl="0"/>
            <a:r>
              <a:rPr lang="en-IN" sz="1800" b="1" dirty="0"/>
              <a:t>written by:</a:t>
            </a:r>
            <a:r>
              <a:rPr lang="en-IN" sz="1800" dirty="0"/>
              <a:t>  It represents the author of the news article</a:t>
            </a:r>
          </a:p>
          <a:p>
            <a:pPr lvl="0"/>
            <a:r>
              <a:rPr lang="en-IN" sz="1800" b="1" dirty="0"/>
              <a:t>label</a:t>
            </a:r>
            <a:r>
              <a:rPr lang="en-IN" sz="1800" dirty="0"/>
              <a:t>:  It tells whether the news is fake (1) or not fake (0</a:t>
            </a:r>
            <a:r>
              <a:rPr lang="en-IN" sz="1800" dirty="0" smtClean="0"/>
              <a:t>).</a:t>
            </a:r>
          </a:p>
          <a:p>
            <a:pPr lvl="0"/>
            <a:endParaRPr lang="en-IN" sz="1800" dirty="0"/>
          </a:p>
          <a:p>
            <a:pPr lvl="0"/>
            <a:r>
              <a:rPr lang="en-IN" sz="1800" dirty="0" smtClean="0"/>
              <a:t>There were total of 2554 Null values in 3 different columns.</a:t>
            </a:r>
          </a:p>
          <a:p>
            <a:pPr lvl="0"/>
            <a:r>
              <a:rPr lang="en-IN" sz="1800" dirty="0" smtClean="0"/>
              <a:t>“Headline” , “news”, “</a:t>
            </a:r>
            <a:r>
              <a:rPr lang="en-IN" sz="1800" dirty="0" err="1" smtClean="0"/>
              <a:t>written_by</a:t>
            </a:r>
            <a:r>
              <a:rPr lang="en-IN" sz="1800" dirty="0" smtClean="0"/>
              <a:t>” were object type</a:t>
            </a:r>
          </a:p>
          <a:p>
            <a:pPr lvl="0"/>
            <a:r>
              <a:rPr lang="en-IN" sz="1800" dirty="0" smtClean="0"/>
              <a:t>“id” , “label” and “unnamed 0” columns were integer data type.</a:t>
            </a:r>
          </a:p>
          <a:p>
            <a:pPr lvl="0"/>
            <a:endParaRPr lang="en-IN" dirty="0"/>
          </a:p>
          <a:p>
            <a:endParaRPr lang="en-IN" dirty="0"/>
          </a:p>
        </p:txBody>
      </p:sp>
      <p:sp>
        <p:nvSpPr>
          <p:cNvPr id="4" name="Title 1"/>
          <p:cNvSpPr>
            <a:spLocks noGrp="1"/>
          </p:cNvSpPr>
          <p:nvPr>
            <p:ph type="title"/>
          </p:nvPr>
        </p:nvSpPr>
        <p:spPr/>
        <p:txBody>
          <a:bodyPr/>
          <a:lstStyle/>
          <a:p>
            <a:r>
              <a:rPr lang="en-IN" dirty="0" smtClean="0">
                <a:solidFill>
                  <a:schemeClr val="tx1"/>
                </a:solidFill>
              </a:rPr>
              <a:t>Dataset Description</a:t>
            </a:r>
            <a:endParaRPr lang="en-IN" dirty="0">
              <a:solidFill>
                <a:schemeClr val="tx1"/>
              </a:solidFill>
            </a:endParaRPr>
          </a:p>
        </p:txBody>
      </p:sp>
    </p:spTree>
    <p:extLst>
      <p:ext uri="{BB962C8B-B14F-4D97-AF65-F5344CB8AC3E}">
        <p14:creationId xmlns:p14="http://schemas.microsoft.com/office/powerpoint/2010/main" val="23637685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a:xfrm>
            <a:off x="395536" y="1268760"/>
            <a:ext cx="8503920" cy="4998296"/>
          </a:xfrm>
        </p:spPr>
        <p:txBody>
          <a:bodyPr>
            <a:noAutofit/>
          </a:bodyPr>
          <a:lstStyle/>
          <a:p>
            <a:pPr lvl="0"/>
            <a:endParaRPr lang="en-IN" sz="1600" dirty="0" smtClean="0"/>
          </a:p>
          <a:p>
            <a:r>
              <a:rPr lang="en-IN" sz="1600" dirty="0"/>
              <a:t>Each model is trained multiple times with a set of different parameters using a grid search to optimize the model for the best outcome. Using a grid search to find the best parameters is computationally expensive however, the measure is taken to ensure the models do not over fit or under fit the data</a:t>
            </a:r>
            <a:r>
              <a:rPr lang="en-IN" sz="1600" dirty="0" smtClean="0"/>
              <a:t>.</a:t>
            </a:r>
          </a:p>
          <a:p>
            <a:pPr marL="0" indent="0">
              <a:buNone/>
            </a:pPr>
            <a:endParaRPr lang="en-IN" sz="1600" dirty="0"/>
          </a:p>
          <a:p>
            <a:pPr lvl="0"/>
            <a:r>
              <a:rPr lang="en-IN" sz="1600" dirty="0" smtClean="0"/>
              <a:t>We </a:t>
            </a:r>
            <a:r>
              <a:rPr lang="en-IN" sz="1600" dirty="0"/>
              <a:t>used multiple performance metrics to compare the results for each algorithm. The SVC has shown an overall better score on all performance metrics as compared to others.</a:t>
            </a:r>
          </a:p>
          <a:p>
            <a:endParaRPr lang="en-IN" sz="1600" dirty="0"/>
          </a:p>
          <a:p>
            <a:pPr lvl="0"/>
            <a:r>
              <a:rPr lang="en-IN" sz="1600" dirty="0"/>
              <a:t>Based on the recall and precision performance metric, SVC classifier stands best by achieving a recall score of 0.97. This is closely followed by Gradient boosting classifier) and logistic regression which achieved a recall of 0.96.</a:t>
            </a:r>
          </a:p>
          <a:p>
            <a:endParaRPr lang="en-IN" sz="1600" dirty="0"/>
          </a:p>
          <a:p>
            <a:pPr lvl="0"/>
            <a:r>
              <a:rPr lang="en-IN" sz="1600" dirty="0"/>
              <a:t>SVC is giving us the highest accuracy of 96.77 which is validated with a cross validation of 96.26 which says it does over fit the model.</a:t>
            </a:r>
          </a:p>
          <a:p>
            <a:endParaRPr lang="en-IN" sz="1600" dirty="0"/>
          </a:p>
          <a:p>
            <a:pPr lvl="0"/>
            <a:r>
              <a:rPr lang="en-IN" sz="1600" dirty="0"/>
              <a:t>Logistic Regression could be seen giving similar accuracy to that of SVC but logistic regression shows very little over fit as the accuracy score is slightly greater than cross validation.</a:t>
            </a:r>
          </a:p>
          <a:p>
            <a:endParaRPr lang="en-IN" sz="1600" dirty="0"/>
          </a:p>
          <a:p>
            <a:endParaRPr lang="en-IN" sz="1600" dirty="0"/>
          </a:p>
          <a:p>
            <a:endParaRPr lang="en-IN" sz="1600" dirty="0"/>
          </a:p>
          <a:p>
            <a:endParaRPr lang="en-IN" sz="1800" dirty="0"/>
          </a:p>
          <a:p>
            <a:endParaRPr lang="en-IN" sz="1800" dirty="0"/>
          </a:p>
        </p:txBody>
      </p:sp>
    </p:spTree>
    <p:extLst>
      <p:ext uri="{BB962C8B-B14F-4D97-AF65-F5344CB8AC3E}">
        <p14:creationId xmlns:p14="http://schemas.microsoft.com/office/powerpoint/2010/main" val="13170860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Conclusion</a:t>
            </a:r>
            <a:endParaRPr lang="en-IN" dirty="0">
              <a:solidFill>
                <a:schemeClr val="tx1"/>
              </a:solidFill>
            </a:endParaRPr>
          </a:p>
        </p:txBody>
      </p:sp>
      <p:sp>
        <p:nvSpPr>
          <p:cNvPr id="3" name="Content Placeholder 2"/>
          <p:cNvSpPr>
            <a:spLocks noGrp="1"/>
          </p:cNvSpPr>
          <p:nvPr>
            <p:ph sz="quarter" idx="1"/>
          </p:nvPr>
        </p:nvSpPr>
        <p:spPr>
          <a:xfrm>
            <a:off x="323528" y="1700808"/>
            <a:ext cx="8503920" cy="4572000"/>
          </a:xfrm>
        </p:spPr>
        <p:txBody>
          <a:bodyPr>
            <a:normAutofit fontScale="85000" lnSpcReduction="10000"/>
          </a:bodyPr>
          <a:lstStyle/>
          <a:p>
            <a:pPr lvl="0"/>
            <a:endParaRPr lang="en-IN" sz="2000" dirty="0" smtClean="0"/>
          </a:p>
          <a:p>
            <a:r>
              <a:rPr lang="en-IN" sz="2000" dirty="0"/>
              <a:t>The true positives for logistic are 1996 while for Svc are 2008.The true negatives for logistic regression are 2004 while for SVC there are 2011 true negatives. </a:t>
            </a:r>
          </a:p>
          <a:p>
            <a:pPr lvl="0"/>
            <a:endParaRPr lang="en-IN" sz="2000" dirty="0"/>
          </a:p>
          <a:p>
            <a:pPr lvl="0"/>
            <a:r>
              <a:rPr lang="en-IN" sz="2000" dirty="0" smtClean="0"/>
              <a:t>The </a:t>
            </a:r>
            <a:r>
              <a:rPr lang="en-IN" sz="2000" dirty="0"/>
              <a:t>total numbers of errors for Logistic are 153 while for SVC there are 124 </a:t>
            </a:r>
            <a:r>
              <a:rPr lang="en-IN" sz="2000" dirty="0" smtClean="0"/>
              <a:t>errors. Hence </a:t>
            </a:r>
            <a:r>
              <a:rPr lang="en-IN" sz="2000" dirty="0"/>
              <a:t>we used confusion matrix as a deciding factor between Logistic regression and SVC and finalized SVC as our best working model.</a:t>
            </a:r>
          </a:p>
          <a:p>
            <a:endParaRPr lang="en-IN" sz="2000" dirty="0"/>
          </a:p>
          <a:p>
            <a:pPr lvl="0"/>
            <a:r>
              <a:rPr lang="en-IN" sz="2000" dirty="0"/>
              <a:t>Among all the six algorithms KNN had very poor evaluation metrics with an accuracy of only 68.60 % and cross validation of 79% which states the model was over fitting also the precision and recall values were unsatisfactory.</a:t>
            </a:r>
          </a:p>
          <a:p>
            <a:endParaRPr lang="en-IN" sz="2000" dirty="0"/>
          </a:p>
          <a:p>
            <a:pPr lvl="0"/>
            <a:r>
              <a:rPr lang="en-IN" sz="2000" dirty="0"/>
              <a:t>Therefore SVC was finalized and saved for future predictions</a:t>
            </a:r>
          </a:p>
          <a:p>
            <a:pPr marL="0" indent="0">
              <a:buNone/>
            </a:pPr>
            <a:endParaRPr lang="en-IN" sz="2000" dirty="0"/>
          </a:p>
          <a:p>
            <a:pPr lvl="0"/>
            <a:r>
              <a:rPr lang="en-IN" sz="2000" dirty="0"/>
              <a:t>By classifying fake news, we hope to get one step closer towards building an automated fake news detection platform. This study provides a baseline for the future tests and broadens scope of the solutions dealing with fake news detection</a:t>
            </a:r>
          </a:p>
          <a:p>
            <a:endParaRPr lang="en-IN" sz="2000" dirty="0" smtClean="0"/>
          </a:p>
        </p:txBody>
      </p:sp>
    </p:spTree>
    <p:extLst>
      <p:ext uri="{BB962C8B-B14F-4D97-AF65-F5344CB8AC3E}">
        <p14:creationId xmlns:p14="http://schemas.microsoft.com/office/powerpoint/2010/main" val="32355272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2996952"/>
            <a:ext cx="8534400" cy="758952"/>
          </a:xfrm>
        </p:spPr>
        <p:txBody>
          <a:bodyPr/>
          <a:lstStyle/>
          <a:p>
            <a:r>
              <a:rPr lang="en-IN" dirty="0" smtClean="0"/>
              <a:t>Thank-you</a:t>
            </a:r>
            <a:endParaRPr lang="en-IN" dirty="0"/>
          </a:p>
        </p:txBody>
      </p:sp>
    </p:spTree>
    <p:extLst>
      <p:ext uri="{BB962C8B-B14F-4D97-AF65-F5344CB8AC3E}">
        <p14:creationId xmlns:p14="http://schemas.microsoft.com/office/powerpoint/2010/main" val="2386328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tx1"/>
                </a:solidFill>
              </a:rPr>
              <a:t>Dataset Description</a:t>
            </a:r>
            <a:endParaRPr lang="en-IN" dirty="0">
              <a:solidFill>
                <a:schemeClr val="tx1"/>
              </a:solidFill>
            </a:endParaRPr>
          </a:p>
        </p:txBody>
      </p:sp>
      <p:pic>
        <p:nvPicPr>
          <p:cNvPr id="4" name="Content Placeholder 3"/>
          <p:cNvPicPr>
            <a:picLocks noGrp="1"/>
          </p:cNvPicPr>
          <p:nvPr>
            <p:ph sz="quarter" idx="1"/>
          </p:nvPr>
        </p:nvPicPr>
        <p:blipFill rotWithShape="1">
          <a:blip r:embed="rId2"/>
          <a:srcRect l="2971" t="36980" r="5019" b="24356"/>
          <a:stretch/>
        </p:blipFill>
        <p:spPr bwMode="auto">
          <a:xfrm>
            <a:off x="323528" y="2492896"/>
            <a:ext cx="8504238" cy="2736304"/>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13122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92500"/>
          </a:bodyPr>
          <a:lstStyle/>
          <a:p>
            <a:r>
              <a:rPr lang="en-US" sz="1800" dirty="0"/>
              <a:t>Natural Language Processing (NLP) is a branch of Data Science which deals with Text data. To prepare the text data for the model building we perform text </a:t>
            </a:r>
            <a:r>
              <a:rPr lang="en-US" sz="1800" dirty="0" smtClean="0"/>
              <a:t>preprocessing.</a:t>
            </a:r>
            <a:r>
              <a:rPr lang="en-IN" sz="1800" dirty="0"/>
              <a:t> It </a:t>
            </a:r>
            <a:r>
              <a:rPr lang="en-IN" sz="1800" dirty="0" smtClean="0"/>
              <a:t>transforms </a:t>
            </a:r>
            <a:r>
              <a:rPr lang="en-IN" sz="1800" dirty="0"/>
              <a:t>text from its raw format into something that is more process able for </a:t>
            </a:r>
            <a:r>
              <a:rPr lang="en-IN" sz="1800" dirty="0" smtClean="0"/>
              <a:t>computer </a:t>
            </a:r>
            <a:r>
              <a:rPr lang="en-IN" sz="1800" dirty="0"/>
              <a:t>algorithms. </a:t>
            </a:r>
            <a:endParaRPr lang="en-IN" sz="1800" dirty="0" smtClean="0"/>
          </a:p>
          <a:p>
            <a:endParaRPr lang="en-IN" sz="1800" dirty="0"/>
          </a:p>
          <a:p>
            <a:endParaRPr lang="en-IN" sz="1800" dirty="0" smtClean="0"/>
          </a:p>
          <a:p>
            <a:endParaRPr lang="en-IN" sz="1800" dirty="0"/>
          </a:p>
          <a:p>
            <a:endParaRPr lang="en-IN" sz="1800" dirty="0" smtClean="0"/>
          </a:p>
          <a:p>
            <a:endParaRPr lang="en-IN" sz="1800" dirty="0"/>
          </a:p>
          <a:p>
            <a:endParaRPr lang="en-IN" sz="1800" dirty="0" smtClean="0"/>
          </a:p>
          <a:p>
            <a:endParaRPr lang="en-IN" sz="1800" dirty="0" smtClean="0"/>
          </a:p>
          <a:p>
            <a:endParaRPr lang="en-IN" sz="1800" dirty="0" smtClean="0"/>
          </a:p>
          <a:p>
            <a:endParaRPr lang="en-IN" sz="1800" dirty="0" smtClean="0"/>
          </a:p>
          <a:p>
            <a:r>
              <a:rPr lang="en-IN" sz="1800" dirty="0" smtClean="0"/>
              <a:t>The </a:t>
            </a:r>
            <a:r>
              <a:rPr lang="en-IN" sz="1800" dirty="0"/>
              <a:t>goal of our pre-processing is to </a:t>
            </a:r>
            <a:r>
              <a:rPr lang="en-IN" sz="1800" dirty="0" smtClean="0"/>
              <a:t>achieve</a:t>
            </a:r>
            <a:r>
              <a:rPr lang="en-IN" sz="1800" dirty="0"/>
              <a:t> normalization and noise removal from the dataset before we experiment with </a:t>
            </a:r>
            <a:r>
              <a:rPr lang="en-IN" sz="1800" dirty="0" smtClean="0"/>
              <a:t>different </a:t>
            </a:r>
            <a:r>
              <a:rPr lang="en-IN" sz="1800" dirty="0"/>
              <a:t>embedding and models.</a:t>
            </a:r>
            <a:endParaRPr lang="en-US" sz="1800" dirty="0" smtClean="0"/>
          </a:p>
          <a:p>
            <a:endParaRPr lang="en-US" sz="2400"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p:sp>
        <p:nvSpPr>
          <p:cNvPr id="4" name="Title 1"/>
          <p:cNvSpPr>
            <a:spLocks noGrp="1"/>
          </p:cNvSpPr>
          <p:nvPr>
            <p:ph type="title"/>
          </p:nvPr>
        </p:nvSpPr>
        <p:spPr/>
        <p:txBody>
          <a:bodyPr/>
          <a:lstStyle/>
          <a:p>
            <a:r>
              <a:rPr lang="en-IN" dirty="0" smtClean="0">
                <a:solidFill>
                  <a:schemeClr val="tx1"/>
                </a:solidFill>
              </a:rPr>
              <a:t>Data pre-processing</a:t>
            </a:r>
            <a:endParaRPr lang="en-IN" dirty="0">
              <a:solidFill>
                <a:schemeClr val="tx1"/>
              </a:solidFill>
            </a:endParaRPr>
          </a:p>
        </p:txBody>
      </p:sp>
      <p:pic>
        <p:nvPicPr>
          <p:cNvPr id="5" name="Picture 4" descr="50+ Effective ways to clean data in Excel - DataXL Free Add-in!"/>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780928"/>
            <a:ext cx="4206297" cy="2448272"/>
          </a:xfrm>
          <a:prstGeom prst="rect">
            <a:avLst/>
          </a:prstGeom>
          <a:noFill/>
          <a:ln w="28575">
            <a:solidFill>
              <a:schemeClr val="tx1"/>
            </a:solidFill>
            <a:prstDash val="solid"/>
          </a:ln>
        </p:spPr>
      </p:pic>
    </p:spTree>
    <p:extLst>
      <p:ext uri="{BB962C8B-B14F-4D97-AF65-F5344CB8AC3E}">
        <p14:creationId xmlns:p14="http://schemas.microsoft.com/office/powerpoint/2010/main" val="38540221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632</TotalTime>
  <Words>2281</Words>
  <Application>Microsoft Office PowerPoint</Application>
  <PresentationFormat>On-screen Show (4:3)</PresentationFormat>
  <Paragraphs>424</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Civic</vt:lpstr>
      <vt:lpstr>PowerPoint Presentation</vt:lpstr>
      <vt:lpstr>Conceptual Background and domain knowledge</vt:lpstr>
      <vt:lpstr>Conceptual Background and domain knowledge</vt:lpstr>
      <vt:lpstr>Conceptual Background domain Knowledge</vt:lpstr>
      <vt:lpstr>Problem Definition</vt:lpstr>
      <vt:lpstr>Problem Definition</vt:lpstr>
      <vt:lpstr>Dataset Description</vt:lpstr>
      <vt:lpstr>Dataset Description</vt:lpstr>
      <vt:lpstr>Data pre-processing</vt:lpstr>
      <vt:lpstr>Data pre-processing steps</vt:lpstr>
      <vt:lpstr>Removing special characters and punctuations</vt:lpstr>
      <vt:lpstr>Converting text to lower case</vt:lpstr>
      <vt:lpstr>Removing stop words</vt:lpstr>
      <vt:lpstr>Lemmatization</vt:lpstr>
      <vt:lpstr>Tf-idf: Term Frequency — Inverse Document Frequency</vt:lpstr>
      <vt:lpstr>TF-Idf vectorization</vt:lpstr>
      <vt:lpstr>Implementing TF-IDF in python</vt:lpstr>
      <vt:lpstr>Data Visualization</vt:lpstr>
      <vt:lpstr>Data visualization</vt:lpstr>
      <vt:lpstr>Average length of news</vt:lpstr>
      <vt:lpstr>Average length of headlines</vt:lpstr>
      <vt:lpstr>Word cloud</vt:lpstr>
      <vt:lpstr>Wordcloud for headlines</vt:lpstr>
      <vt:lpstr>WordCloud for True headlines</vt:lpstr>
      <vt:lpstr>WordCloud for true news</vt:lpstr>
      <vt:lpstr>Word cloud for fake news </vt:lpstr>
      <vt:lpstr>Word cloud for fake headlines </vt:lpstr>
      <vt:lpstr>Model Building Steps</vt:lpstr>
      <vt:lpstr>Model Building Steps</vt:lpstr>
      <vt:lpstr>Model Building Steps</vt:lpstr>
      <vt:lpstr>Algorithms and evaluation metrics used </vt:lpstr>
      <vt:lpstr>Understanding the Evaluation metrics</vt:lpstr>
      <vt:lpstr>Classification Accuracy </vt:lpstr>
      <vt:lpstr>Confusion matrix</vt:lpstr>
      <vt:lpstr>Example of confusion matrix</vt:lpstr>
      <vt:lpstr>Example of confusion matrix</vt:lpstr>
      <vt:lpstr>Classification report</vt:lpstr>
      <vt:lpstr>Terminologies related to classification report</vt:lpstr>
      <vt:lpstr>Precision</vt:lpstr>
      <vt:lpstr>Recall</vt:lpstr>
      <vt:lpstr>F1 score</vt:lpstr>
      <vt:lpstr>Support</vt:lpstr>
      <vt:lpstr>AUC ROC CURVE</vt:lpstr>
      <vt:lpstr>AUC ROC Curve</vt:lpstr>
      <vt:lpstr>AUC-ROC Curve</vt:lpstr>
      <vt:lpstr>AUC-ROC Curve</vt:lpstr>
      <vt:lpstr>Concluding AUC-ROC Curve</vt:lpstr>
      <vt:lpstr>A quick overview of the formulae's</vt:lpstr>
      <vt:lpstr>1) Logistic Regression implementation</vt:lpstr>
      <vt:lpstr>Logistic Regression Evaluation</vt:lpstr>
      <vt:lpstr> Logistic regression Evaluation</vt:lpstr>
      <vt:lpstr>2) Passive aggressive classifier implementation</vt:lpstr>
      <vt:lpstr>Passive aggressive classifier Evaluation</vt:lpstr>
      <vt:lpstr>Passive aggressive classifier Evaluation</vt:lpstr>
      <vt:lpstr>3) Kneighbors classifier implementation</vt:lpstr>
      <vt:lpstr> Kneighbors classifier evaluation</vt:lpstr>
      <vt:lpstr> Kneighbors classifier evaluation</vt:lpstr>
      <vt:lpstr>4) Multinomial NB</vt:lpstr>
      <vt:lpstr>Multinomial NB evaluation</vt:lpstr>
      <vt:lpstr>Multinomial NB evaluation</vt:lpstr>
      <vt:lpstr>5) Svc implementation</vt:lpstr>
      <vt:lpstr>SVC Evaluation</vt:lpstr>
      <vt:lpstr>SVC Evaluation</vt:lpstr>
      <vt:lpstr>6) Gradient Boosting classifier</vt:lpstr>
      <vt:lpstr>Gradient Boosting classifier evaluation</vt:lpstr>
      <vt:lpstr>Gradient Boosting classifier evaluation</vt:lpstr>
      <vt:lpstr>Comparing all the algorithms</vt:lpstr>
      <vt:lpstr>Conclusion</vt:lpstr>
      <vt:lpstr>Conclusion</vt:lpstr>
      <vt:lpstr>Conclusion</vt:lpstr>
      <vt:lpstr>Conclusion</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33</cp:revision>
  <dcterms:created xsi:type="dcterms:W3CDTF">2021-07-23T13:17:57Z</dcterms:created>
  <dcterms:modified xsi:type="dcterms:W3CDTF">2021-07-24T08:17:29Z</dcterms:modified>
</cp:coreProperties>
</file>